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110" d="100"/>
          <a:sy n="110" d="100"/>
        </p:scale>
        <p:origin x="630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slide" Target="slides/slide2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ED03B72-44DF-F19D-9D76-313B4F96CEE0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0C54838-5962-0E99-2912-543788FFAAC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EA45C7C-BBA0-890F-F8AF-9A1FCACF0F5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7F5332C-D4FF-795F-9E37-D610AB5A8F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9C6A70A-B1CA-68B1-4E8B-3DF62CF9D84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678524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951440C-2B1F-70E0-3272-C4D7B027B81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E828C89-DC20-E635-AAFC-84CD0D92D88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6683D28-4C4A-BE13-1EA7-600AFBC5ED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E0EB47A-9A5B-EB13-5134-B91AED89BA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DE492BF-6191-9E76-0CF2-BA8075A2ECE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32843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5E5AE62-B501-BD9E-17AB-827899B519D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F4C4D920-0C11-B39D-FF17-483063C48DD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A3CD1C4-966E-07FA-D2E9-3E858F6B56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73CE911-1537-EC0B-5DD4-73A979C237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13553E3-D05F-EB38-C42E-C49D083E87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2585013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B9F2DD-6A4B-4E8B-89DE-1C8B146E85B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0F1C802-D574-F944-968C-C2EA49FF63FC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38C120AA-DBE5-35AE-6AD5-7EE2C13FCBB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C0A2D7C1-1B5E-DB89-D62A-418EEAFD134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FB97863-38F1-9E5B-8F31-A753DB99471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1C079A0-6765-89FA-D91F-4305B64417F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386771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FC6981-77CB-FFEA-F961-31B98AC15C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285FCD4-F63E-58D2-6ABB-5887DAA0B94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1F11BE26-EC7B-645F-3111-4F19D231375A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2F5D0B8-C3C0-A9B3-6BA4-A323BDAE2A81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9C19035-DE7D-02FB-8AEB-01CBBB7B8AE6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51DB5E00-1DCE-5B0F-848B-F138BE86E0C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7091CE8B-633E-2558-B0A0-91B01BBA3D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903DA87-7E77-23C7-4B64-8755350B37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695226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0A93760-CBE6-F0EE-B254-8644951346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35A92672-F9F8-8705-817D-D781D3883F6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3D34054-2391-EEA0-34FB-3B03A404A34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53B3BF6-5444-BD08-695D-AB52381605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6643198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82538943-9B42-AF8D-D285-3AB0F06476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AADCF6B-E229-6130-9863-84A2E66DEB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BF24356-85A0-C122-0E9F-8A8128BBBF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7182350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E11BFC8-553B-5EAE-919D-B919F14F922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871ECC7-1D91-62DF-D7E9-9B3EA842002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6711B15B-1076-9435-9980-CAD801EA32E0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5E00C768-520A-5DC2-0D2E-1EF4706FEEF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F49F9D0C-DE41-8E03-0C0A-F85843F86B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B1F8053-6275-6AC8-BB89-129DD07DB28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0264397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6B3D357-FDC4-3F12-7D32-CF2FE9C7C23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3955986-CD82-2771-827B-077D941B5FD3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F19B2E0-66AA-15AA-DE2C-AC4BA687FBF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51F8295-01A4-DA9F-4698-4F1D26E32D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1A78753-41B1-A2BF-03A4-F56268AC4B9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57786471-1379-08C5-0597-C9344387504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341975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C76022-A460-5819-8D74-12DB5ABDF5C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56F602C-1B0C-B331-63AF-147F8927641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09A892B-2C91-6B31-F7AC-20F1461F14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F1FE208-7C39-41E8-B8D4-1D0B0DEE6C7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70BDC03-49E0-BE5D-64B5-2C2370D6AF0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812619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E2A0B9A8-B7F4-AB53-08A3-D28CC4A7248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1039F44-AE08-C3A6-37BC-425D333695DC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62CB88D-AF52-62BF-7B96-60949C25F2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19640E8-6466-C778-BF84-BE36F9A0390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76067E-19FF-0ABD-5788-AD420DA3CAF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1030367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6F67DFCE-2D59-CA22-9065-5F8907B42CC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0B497BB-317D-35D2-F1E0-530CF477641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F677296-4990-6E18-FF1E-9AD5D9602987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8AB9C01-03DE-4016-A2A9-C8A755E002DD}" type="datetimeFigureOut">
              <a:rPr lang="en-US" smtClean="0"/>
              <a:t>8/29/2022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0BBA41F-5B17-DC98-48EF-6472D29AF88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FC25F76-E5F6-81EE-3571-0F78461DB34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11B162A-BDE7-435F-918B-5E6D234E26B0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112398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hyperlink" Target="https://edhub.ama-assn.org/fenway-institute-edu/video-player/18638796?utm_campaign=alwayson-google-paid_ad-lgbtq_dsas_nonbrand&amp;gclid=CjwKCAjw3qGYBhBSEiwAcnTRLgcND8K0P2H0IzNS0MxYK7NjaahW2oa4v4Q5x4pdKCFc4HtWuCwxMBoCotAQAvD_BwE" TargetMode="External"/><Relationship Id="rId2" Type="http://schemas.openxmlformats.org/officeDocument/2006/relationships/hyperlink" Target="https://transcare.ucsf.edu/guidelines" TargetMode="External"/><Relationship Id="rId1" Type="http://schemas.openxmlformats.org/officeDocument/2006/relationships/slideLayout" Target="../slideLayouts/slideLayout5.xml"/><Relationship Id="rId5" Type="http://schemas.openxmlformats.org/officeDocument/2006/relationships/hyperlink" Target="http://www.outcarehealth.org/" TargetMode="External"/><Relationship Id="rId4" Type="http://schemas.openxmlformats.org/officeDocument/2006/relationships/hyperlink" Target="https://secure-web.cisco.com/1kKXikR5nwtLPh3q_dI-1eYgLlJ2pIPXRlhhaluqC0LdJKMA4Itm76Jw_sgfKtyE-LExbqPoQ0DAaZh8V5W_hc3o8ivb-uDKdClPKUhfkwRy1SG8ccRBSdd41HgEzd4T8lyZzYsYi9SOn-QtAWPJXaub5AAA4VfOF6UVFhROmP6DKEiZ_zT4kNZNC2LgeV_PgGtHbEZUK6mbMgZa_kZSScepRAIs1W4jlYaHvaJNRQ6mo7dnSPtG5Bqh3t5KSu17w2jmBK6qyTZigkpOjs-usP4f2B0zHUebCzlgVEg_zlEPvUi1SEaRIXHgLbIMOd1uQEeapPZ2olBsIPU0TjqklE7FAsPtaReAkSTGxjHVKnnm2aZG4Vac6iLCSEcVR5fUcjeH-2RFNvkcOY0tEzJVb6QLR8NDQ8ADzL51IK-2zFksREDr_HAve3Fmrlkg64A1l/https%3A%2F%2Fwww.wpath.org%2Fpublications%2Fsoc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37EF8853-C2B2-BAB6-119D-DAB375A46DF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84590" y="659357"/>
            <a:ext cx="9443479" cy="52446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58977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>
            <a:extLst>
              <a:ext uri="{FF2B5EF4-FFF2-40B4-BE49-F238E27FC236}">
                <a16:creationId xmlns:a16="http://schemas.microsoft.com/office/drawing/2014/main" id="{6A967493-82EA-62F3-3F26-513D32846C9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Summary notes from case study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74D3807-3728-7DC6-91EC-4E3053EA964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6612" y="1385071"/>
            <a:ext cx="5157787" cy="823912"/>
          </a:xfrm>
        </p:spPr>
        <p:txBody>
          <a:bodyPr/>
          <a:lstStyle/>
          <a:p>
            <a:r>
              <a:rPr lang="en-US" dirty="0"/>
              <a:t>Case solutions offered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CDEE504-14AB-C212-525C-678AF82C7BEE}"/>
              </a:ext>
            </a:extLst>
          </p:cNvPr>
          <p:cNvSpPr>
            <a:spLocks noGrp="1"/>
          </p:cNvSpPr>
          <p:nvPr>
            <p:ph sz="half" idx="2"/>
          </p:nvPr>
        </p:nvSpPr>
        <p:spPr/>
        <p:txBody>
          <a:bodyPr>
            <a:normAutofit fontScale="62500" lnSpcReduction="20000"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2800" dirty="0"/>
              <a:t>Mirror terminology used by the patient when speaking to anatomy during exams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2800" dirty="0"/>
              <a:t>Consider self swab an option. Self swab vs. no test completed could be the better option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2800" dirty="0"/>
              <a:t>Encourage patients to bring trusted partner in the room, listen to music and ask them what might make them more comfortable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2800" dirty="0"/>
              <a:t>Suggest providers be mindful in advance that the exam may need to be stopped. Be thoughtful and prepared in your response/reaction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2800" dirty="0"/>
              <a:t>Give patients all of the options before the exam begins, including that the exam can be stopped 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US" sz="2800" dirty="0"/>
              <a:t>Address terminology used in medical records with screening awareness messaging </a:t>
            </a:r>
          </a:p>
          <a:p>
            <a:endParaRPr lang="en-US" dirty="0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A9170CF7-D7A9-CCCC-679F-66B434DCB75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11240" y="1385071"/>
            <a:ext cx="5183188" cy="823912"/>
          </a:xfrm>
        </p:spPr>
        <p:txBody>
          <a:bodyPr/>
          <a:lstStyle/>
          <a:p>
            <a:r>
              <a:rPr lang="en-US" dirty="0"/>
              <a:t>Resources shared by Dr. Fogel</a:t>
            </a:r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0FC5A3D1-2080-2E98-8336-0CD1C5E283FE}"/>
              </a:ext>
            </a:extLst>
          </p:cNvPr>
          <p:cNvSpPr>
            <a:spLocks noGrp="1"/>
          </p:cNvSpPr>
          <p:nvPr>
            <p:ph sz="quarter" idx="4"/>
          </p:nvPr>
        </p:nvSpPr>
        <p:spPr/>
        <p:txBody>
          <a:bodyPr>
            <a:normAutofit fontScale="62500" lnSpcReduction="20000"/>
          </a:bodyPr>
          <a:lstStyle/>
          <a:p>
            <a:r>
              <a:rPr lang="en-US" sz="2900" b="1" dirty="0">
                <a:solidFill>
                  <a:srgbClr val="000000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</a:rPr>
              <a:t>Guidelines for the Primary and Gender-Affirming Care of Transgender and Gender Nonbinary People - Gender Affirming Health Program</a:t>
            </a:r>
            <a:br>
              <a:rPr lang="en-US" sz="2900" dirty="0">
                <a:solidFill>
                  <a:srgbClr val="000000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r>
              <a:rPr lang="en-US" sz="1800" dirty="0">
                <a:solidFill>
                  <a:srgbClr val="000000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</a:rPr>
              <a:t>  </a:t>
            </a:r>
            <a:r>
              <a:rPr lang="en-US" sz="1800" u="sng" dirty="0">
                <a:solidFill>
                  <a:srgbClr val="000000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hlinkClick r:id="rId2"/>
              </a:rPr>
              <a:t>https://transcare.ucsf.edu/guidelines</a:t>
            </a:r>
            <a:r>
              <a:rPr lang="en-US" sz="1800" dirty="0">
                <a:solidFill>
                  <a:srgbClr val="000000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</a:rPr>
              <a:t> </a:t>
            </a:r>
            <a:br>
              <a:rPr lang="en-US" sz="1800" dirty="0">
                <a:solidFill>
                  <a:srgbClr val="000000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br>
              <a:rPr lang="en-US" sz="1800" dirty="0">
                <a:solidFill>
                  <a:srgbClr val="000000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r>
              <a:rPr lang="en-US" sz="2900" b="1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  <a:t>Health Disparities, Stigma and Terminology | LGBTQ | LGBTQIA+ Health Education from The Fenway Institute | AMA Ed Hub</a:t>
            </a:r>
            <a:br>
              <a:rPr lang="en-US" sz="29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r>
              <a:rPr lang="en-US" sz="1800" u="sng" dirty="0">
                <a:solidFill>
                  <a:srgbClr val="0563C1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hlinkClick r:id="rId3"/>
              </a:rPr>
              <a:t>https://edhub.ama-assn.org/fenway-institute-edu/video-player/18638796?utm_campaign=alwayson-google-paid_ad-lgbtq_dsas_nonbrand&amp;gclid=CjwKCAjw3qGYBhBSEiwAcnTRLgcND8K0P2H0IzNS0MxYK7NjaahW2oa4v4Q5x4pdKCFc4HtWuCwxMBoCotAQAvD_BwE</a:t>
            </a:r>
            <a:r>
              <a:rPr lang="en-US" sz="18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  <a:t> </a:t>
            </a:r>
            <a:br>
              <a:rPr lang="en-US" sz="18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br>
              <a:rPr lang="en-US" sz="18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r>
              <a:rPr lang="en-US" sz="2900" b="1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  <a:t>Standards of Care version 7 - World Professional Association for Transgender Health</a:t>
            </a:r>
            <a:br>
              <a:rPr lang="en-US" sz="18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r>
              <a:rPr lang="en-US" sz="1800" u="sng" dirty="0">
                <a:solidFill>
                  <a:srgbClr val="0000FF"/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hlinkClick r:id="rId4"/>
              </a:rPr>
              <a:t>https://www.wpath.org/publications/soc</a:t>
            </a:r>
            <a:br>
              <a:rPr lang="en-US" sz="18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br>
              <a:rPr lang="en-US" sz="29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r>
              <a:rPr lang="en-US" sz="2900" b="1" dirty="0" err="1">
                <a:solidFill>
                  <a:srgbClr val="000000"/>
                </a:solidFill>
                <a:effectLst/>
                <a:latin typeface="Segoe UI" panose="020B0502040204020203" pitchFamily="34" charset="0"/>
                <a:ea typeface="Calibri" panose="020F0502020204030204" pitchFamily="34" charset="0"/>
              </a:rPr>
              <a:t>OutCare</a:t>
            </a:r>
            <a:r>
              <a:rPr lang="en-US" sz="2900" b="1" dirty="0">
                <a:solidFill>
                  <a:srgbClr val="000000"/>
                </a:solidFill>
                <a:effectLst/>
                <a:latin typeface="Segoe UI" panose="020B0502040204020203" pitchFamily="34" charset="0"/>
                <a:ea typeface="Calibri" panose="020F0502020204030204" pitchFamily="34" charset="0"/>
              </a:rPr>
              <a:t> Health - LGBTQ+ Healthcare Resources &amp; Providers</a:t>
            </a:r>
            <a:br>
              <a:rPr lang="en-US" sz="1800" dirty="0">
                <a:solidFill>
                  <a:srgbClr val="A6A6A6"/>
                </a:solidFill>
                <a:effectLst/>
                <a:latin typeface="Segoe UI" panose="020B0502040204020203" pitchFamily="34" charset="0"/>
                <a:ea typeface="Calibri" panose="020F0502020204030204" pitchFamily="34" charset="0"/>
              </a:rPr>
            </a:br>
            <a:r>
              <a:rPr lang="en-US" sz="1800" u="sng" dirty="0">
                <a:solidFill>
                  <a:srgbClr val="A6A6A6"/>
                </a:solidFill>
                <a:effectLst/>
                <a:latin typeface="Segoe UI" panose="020B0502040204020203" pitchFamily="34" charset="0"/>
                <a:ea typeface="Calibri" panose="020F0502020204030204" pitchFamily="34" charset="0"/>
                <a:hlinkClick r:id="rId5"/>
              </a:rPr>
              <a:t>www.outcarehealth.org</a:t>
            </a:r>
            <a:br>
              <a:rPr lang="en-US" sz="18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br>
              <a:rPr lang="en-US" sz="1800" dirty="0">
                <a:effectLst/>
                <a:latin typeface="Calibri" panose="020F0502020204030204" pitchFamily="34" charset="0"/>
                <a:ea typeface="Calibri" panose="020F0502020204030204" pitchFamily="34" charset="0"/>
              </a:rPr>
            </a:b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9782148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792</TotalTime>
  <Words>247</Words>
  <Application>Microsoft Office PowerPoint</Application>
  <PresentationFormat>Widescreen</PresentationFormat>
  <Paragraphs>10</Paragraphs>
  <Slides>2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</vt:i4>
      </vt:variant>
    </vt:vector>
  </HeadingPairs>
  <TitlesOfParts>
    <vt:vector size="7" baseType="lpstr">
      <vt:lpstr>Arial</vt:lpstr>
      <vt:lpstr>Calibri</vt:lpstr>
      <vt:lpstr>Calibri Light</vt:lpstr>
      <vt:lpstr>Segoe UI</vt:lpstr>
      <vt:lpstr>Office Theme</vt:lpstr>
      <vt:lpstr>PowerPoint Presentation</vt:lpstr>
      <vt:lpstr>Summary notes from case study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Michelle Heil</dc:creator>
  <cp:lastModifiedBy>Elizabeth Holtsclaw</cp:lastModifiedBy>
  <cp:revision>2</cp:revision>
  <dcterms:created xsi:type="dcterms:W3CDTF">2022-08-26T16:58:02Z</dcterms:created>
  <dcterms:modified xsi:type="dcterms:W3CDTF">2022-08-29T17:52:02Z</dcterms:modified>
</cp:coreProperties>
</file>