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4" r:id="rId3"/>
    <p:sldMasterId id="2147483704" r:id="rId4"/>
    <p:sldMasterId id="2147483720" r:id="rId5"/>
    <p:sldMasterId id="2147483733" r:id="rId6"/>
  </p:sldMasterIdLst>
  <p:notesMasterIdLst>
    <p:notesMasterId r:id="rId40"/>
  </p:notesMasterIdLst>
  <p:sldIdLst>
    <p:sldId id="2529" r:id="rId7"/>
    <p:sldId id="377" r:id="rId8"/>
    <p:sldId id="2514" r:id="rId9"/>
    <p:sldId id="2530" r:id="rId10"/>
    <p:sldId id="1006" r:id="rId11"/>
    <p:sldId id="2522" r:id="rId12"/>
    <p:sldId id="2520" r:id="rId13"/>
    <p:sldId id="2527" r:id="rId14"/>
    <p:sldId id="296" r:id="rId15"/>
    <p:sldId id="452" r:id="rId16"/>
    <p:sldId id="514" r:id="rId17"/>
    <p:sldId id="454" r:id="rId18"/>
    <p:sldId id="487" r:id="rId19"/>
    <p:sldId id="502" r:id="rId20"/>
    <p:sldId id="2535" r:id="rId21"/>
    <p:sldId id="522" r:id="rId22"/>
    <p:sldId id="532" r:id="rId23"/>
    <p:sldId id="533" r:id="rId24"/>
    <p:sldId id="2536" r:id="rId25"/>
    <p:sldId id="501" r:id="rId26"/>
    <p:sldId id="524" r:id="rId27"/>
    <p:sldId id="267" r:id="rId28"/>
    <p:sldId id="535" r:id="rId29"/>
    <p:sldId id="455" r:id="rId30"/>
    <p:sldId id="442" r:id="rId31"/>
    <p:sldId id="530" r:id="rId32"/>
    <p:sldId id="2537" r:id="rId33"/>
    <p:sldId id="2528" r:id="rId34"/>
    <p:sldId id="2515" r:id="rId35"/>
    <p:sldId id="2538" r:id="rId36"/>
    <p:sldId id="1011" r:id="rId37"/>
    <p:sldId id="1860" r:id="rId38"/>
    <p:sldId id="245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65D"/>
    <a:srgbClr val="007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09" autoAdjust="0"/>
  </p:normalViewPr>
  <p:slideViewPr>
    <p:cSldViewPr snapToGrid="0">
      <p:cViewPr varScale="1">
        <p:scale>
          <a:sx n="81" d="100"/>
          <a:sy n="81" d="100"/>
        </p:scale>
        <p:origin x="17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48" Type="http://schemas.openxmlformats.org/officeDocument/2006/relationships/customXml" Target="../customXml/item3.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ustomXml" Target="../customXml/item1.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Holtsclaw" userId="797f8afd-aeb3-4e04-8ee4-24d34897e1c1" providerId="ADAL" clId="{5F9AC2D2-2A01-4CCE-8300-6C9502C6EB61}"/>
    <pc:docChg chg="modSld">
      <pc:chgData name="Elizabeth Holtsclaw" userId="797f8afd-aeb3-4e04-8ee4-24d34897e1c1" providerId="ADAL" clId="{5F9AC2D2-2A01-4CCE-8300-6C9502C6EB61}" dt="2022-08-25T19:10:23.541" v="0" actId="20577"/>
      <pc:docMkLst>
        <pc:docMk/>
      </pc:docMkLst>
      <pc:sldChg chg="modSp mod">
        <pc:chgData name="Elizabeth Holtsclaw" userId="797f8afd-aeb3-4e04-8ee4-24d34897e1c1" providerId="ADAL" clId="{5F9AC2D2-2A01-4CCE-8300-6C9502C6EB61}" dt="2022-08-25T19:10:23.541" v="0" actId="20577"/>
        <pc:sldMkLst>
          <pc:docMk/>
          <pc:sldMk cId="655591524" sldId="2514"/>
        </pc:sldMkLst>
        <pc:graphicFrameChg chg="modGraphic">
          <ac:chgData name="Elizabeth Holtsclaw" userId="797f8afd-aeb3-4e04-8ee4-24d34897e1c1" providerId="ADAL" clId="{5F9AC2D2-2A01-4CCE-8300-6C9502C6EB61}" dt="2022-08-25T19:10:23.541" v="0" actId="20577"/>
          <ac:graphicFrameMkLst>
            <pc:docMk/>
            <pc:sldMk cId="655591524" sldId="2514"/>
            <ac:graphicFrameMk id="7"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C7A-400E-8393-D6BC2EF02FE1}"/>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C7A-400E-8393-D6BC2EF02FE1}"/>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C7A-400E-8393-D6BC2EF02FE1}"/>
            </c:ext>
          </c:extLst>
        </c:ser>
        <c:dLbls>
          <c:showLegendKey val="0"/>
          <c:showVal val="0"/>
          <c:showCatName val="0"/>
          <c:showSerName val="0"/>
          <c:showPercent val="0"/>
          <c:showBubbleSize val="0"/>
        </c:dLbls>
        <c:gapWidth val="150"/>
        <c:shape val="box"/>
        <c:axId val="489640176"/>
        <c:axId val="489642416"/>
        <c:axId val="281057424"/>
      </c:bar3DChart>
      <c:catAx>
        <c:axId val="489640176"/>
        <c:scaling>
          <c:orientation val="minMax"/>
        </c:scaling>
        <c:delete val="0"/>
        <c:axPos val="b"/>
        <c:numFmt formatCode="General" sourceLinked="1"/>
        <c:majorTickMark val="out"/>
        <c:minorTickMark val="none"/>
        <c:tickLblPos val="nextTo"/>
        <c:crossAx val="489642416"/>
        <c:crosses val="autoZero"/>
        <c:auto val="1"/>
        <c:lblAlgn val="ctr"/>
        <c:lblOffset val="100"/>
        <c:noMultiLvlLbl val="0"/>
      </c:catAx>
      <c:valAx>
        <c:axId val="489642416"/>
        <c:scaling>
          <c:orientation val="minMax"/>
        </c:scaling>
        <c:delete val="0"/>
        <c:axPos val="l"/>
        <c:majorGridlines/>
        <c:numFmt formatCode="General" sourceLinked="1"/>
        <c:majorTickMark val="out"/>
        <c:minorTickMark val="none"/>
        <c:tickLblPos val="nextTo"/>
        <c:crossAx val="489640176"/>
        <c:crosses val="autoZero"/>
        <c:crossBetween val="between"/>
      </c:valAx>
      <c:serAx>
        <c:axId val="281057424"/>
        <c:scaling>
          <c:orientation val="minMax"/>
        </c:scaling>
        <c:delete val="0"/>
        <c:axPos val="b"/>
        <c:majorTickMark val="out"/>
        <c:minorTickMark val="none"/>
        <c:tickLblPos val="nextTo"/>
        <c:crossAx val="489642416"/>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AAF6BF-92C0-46D9-A730-282D34297B0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3067D77-6EDD-41AA-985E-6178F4C68CE1}">
      <dgm:prSet phldrT="[Text]" phldr="1"/>
      <dgm:spPr/>
      <dgm:t>
        <a:bodyPr/>
        <a:lstStyle/>
        <a:p>
          <a:endParaRPr lang="en-US" dirty="0">
            <a:solidFill>
              <a:schemeClr val="bg2"/>
            </a:solidFill>
          </a:endParaRPr>
        </a:p>
      </dgm:t>
    </dgm:pt>
    <dgm:pt modelId="{C5430090-8A6A-4B7D-84B9-D5F456E8E6CE}" type="parTrans" cxnId="{CFE37B86-78A7-4216-B872-C26B877ABE42}">
      <dgm:prSet/>
      <dgm:spPr/>
      <dgm:t>
        <a:bodyPr/>
        <a:lstStyle/>
        <a:p>
          <a:endParaRPr lang="en-US"/>
        </a:p>
      </dgm:t>
    </dgm:pt>
    <dgm:pt modelId="{3F8843A6-5191-463A-883F-D218CE540CD5}" type="sibTrans" cxnId="{CFE37B86-78A7-4216-B872-C26B877ABE42}">
      <dgm:prSet/>
      <dgm:spPr/>
      <dgm:t>
        <a:bodyPr/>
        <a:lstStyle/>
        <a:p>
          <a:endParaRPr lang="en-US"/>
        </a:p>
      </dgm:t>
    </dgm:pt>
    <dgm:pt modelId="{0F37D598-F3C6-4952-8C17-301D47263B1F}">
      <dgm:prSet/>
      <dgm:spPr/>
      <dgm:t>
        <a:bodyPr/>
        <a:lstStyle/>
        <a:p>
          <a:r>
            <a:rPr kumimoji="0" lang="en-US" altLang="en-US" b="0" i="0" u="none" strike="noStrike" cap="none" normalizeH="0" baseline="0" dirty="0">
              <a:ln>
                <a:noFill/>
              </a:ln>
              <a:solidFill>
                <a:srgbClr val="1B365D"/>
              </a:solidFill>
              <a:effectLst/>
              <a:latin typeface="Calibri" panose="020F0502020204030204" pitchFamily="34" charset="0"/>
              <a:cs typeface="Calibri" panose="020F0502020204030204" pitchFamily="34" charset="0"/>
            </a:rPr>
            <a:t>Stigma (negative and unfair beliefs)</a:t>
          </a:r>
        </a:p>
      </dgm:t>
    </dgm:pt>
    <dgm:pt modelId="{C6E7C409-1573-46B3-90E8-5502AC37E033}" type="parTrans" cxnId="{C9D995F9-B815-476B-A678-10D6049D18BE}">
      <dgm:prSet/>
      <dgm:spPr/>
      <dgm:t>
        <a:bodyPr/>
        <a:lstStyle/>
        <a:p>
          <a:endParaRPr lang="en-US"/>
        </a:p>
      </dgm:t>
    </dgm:pt>
    <dgm:pt modelId="{ACAE182A-E37E-42CE-878A-097C0A730ACF}" type="sibTrans" cxnId="{C9D995F9-B815-476B-A678-10D6049D18BE}">
      <dgm:prSet/>
      <dgm:spPr/>
      <dgm:t>
        <a:bodyPr/>
        <a:lstStyle/>
        <a:p>
          <a:endParaRPr lang="en-US"/>
        </a:p>
      </dgm:t>
    </dgm:pt>
    <dgm:pt modelId="{1E1522C8-CE75-4B0D-81A8-085F9DC2808A}">
      <dgm:prSet/>
      <dgm:spPr/>
      <dgm:t>
        <a:bodyPr/>
        <a:lstStyle/>
        <a:p>
          <a:r>
            <a:rPr kumimoji="0" lang="en-US" altLang="en-US" b="0" i="0" u="none" strike="noStrike" cap="none" normalizeH="0" baseline="0" dirty="0">
              <a:ln>
                <a:noFill/>
              </a:ln>
              <a:solidFill>
                <a:srgbClr val="1B365D"/>
              </a:solidFill>
              <a:effectLst/>
              <a:latin typeface="Calibri" panose="020F0502020204030204" pitchFamily="34" charset="0"/>
              <a:cs typeface="Calibri" panose="020F0502020204030204" pitchFamily="34" charset="0"/>
            </a:rPr>
            <a:t>Discrimination (unfairly treating a person or group of people differently)</a:t>
          </a:r>
        </a:p>
      </dgm:t>
    </dgm:pt>
    <dgm:pt modelId="{4752FE46-49B1-46F0-B79D-952D4DC5E06E}" type="parTrans" cxnId="{A8287800-1AB4-4CE8-BB6C-4B7CAACDB6B8}">
      <dgm:prSet/>
      <dgm:spPr/>
      <dgm:t>
        <a:bodyPr/>
        <a:lstStyle/>
        <a:p>
          <a:endParaRPr lang="en-US"/>
        </a:p>
      </dgm:t>
    </dgm:pt>
    <dgm:pt modelId="{EDD5BB5A-2255-483A-B206-E16E0BF65CB4}" type="sibTrans" cxnId="{A8287800-1AB4-4CE8-BB6C-4B7CAACDB6B8}">
      <dgm:prSet/>
      <dgm:spPr/>
      <dgm:t>
        <a:bodyPr/>
        <a:lstStyle/>
        <a:p>
          <a:endParaRPr lang="en-US"/>
        </a:p>
      </dgm:t>
    </dgm:pt>
    <dgm:pt modelId="{DE24ABCB-5757-43A1-959B-509E0498A2FD}">
      <dgm:prSet/>
      <dgm:spPr/>
      <dgm:t>
        <a:bodyPr/>
        <a:lstStyle/>
        <a:p>
          <a:r>
            <a:rPr kumimoji="0" lang="en-US" altLang="en-US" b="0" i="0" u="none" strike="noStrike" cap="none" normalizeH="0" baseline="0" dirty="0">
              <a:ln>
                <a:noFill/>
              </a:ln>
              <a:solidFill>
                <a:srgbClr val="1B365D"/>
              </a:solidFill>
              <a:effectLst/>
              <a:latin typeface="Calibri" panose="020F0502020204030204" pitchFamily="34" charset="0"/>
              <a:cs typeface="Calibri" panose="020F0502020204030204" pitchFamily="34" charset="0"/>
            </a:rPr>
            <a:t>Lack of access to culturally- and orientation-appropriate, affirming medical and support services</a:t>
          </a:r>
        </a:p>
      </dgm:t>
    </dgm:pt>
    <dgm:pt modelId="{8B466A08-5C69-404D-AB1A-864B58CDA4B0}" type="parTrans" cxnId="{FE155931-C47A-49B6-B8D8-E5028330353D}">
      <dgm:prSet/>
      <dgm:spPr/>
      <dgm:t>
        <a:bodyPr/>
        <a:lstStyle/>
        <a:p>
          <a:endParaRPr lang="en-US"/>
        </a:p>
      </dgm:t>
    </dgm:pt>
    <dgm:pt modelId="{F78F91E3-D175-4F0C-A6D1-8594940DF3BB}" type="sibTrans" cxnId="{FE155931-C47A-49B6-B8D8-E5028330353D}">
      <dgm:prSet/>
      <dgm:spPr/>
      <dgm:t>
        <a:bodyPr/>
        <a:lstStyle/>
        <a:p>
          <a:endParaRPr lang="en-US"/>
        </a:p>
      </dgm:t>
    </dgm:pt>
    <dgm:pt modelId="{1EAE8344-7118-4F37-A980-C566AC4727B5}">
      <dgm:prSet/>
      <dgm:spPr/>
      <dgm:t>
        <a:bodyPr/>
        <a:lstStyle/>
        <a:p>
          <a:r>
            <a:rPr kumimoji="0" lang="en-US" altLang="en-US" b="0" i="0" u="none" strike="noStrike" cap="none" normalizeH="0" baseline="0" dirty="0">
              <a:ln>
                <a:noFill/>
              </a:ln>
              <a:solidFill>
                <a:srgbClr val="1B365D"/>
              </a:solidFill>
              <a:effectLst/>
              <a:latin typeface="Calibri" panose="020F0502020204030204" pitchFamily="34" charset="0"/>
              <a:cs typeface="Calibri" panose="020F0502020204030204" pitchFamily="34" charset="0"/>
            </a:rPr>
            <a:t>Heightened concerns about confidentiality</a:t>
          </a:r>
        </a:p>
      </dgm:t>
    </dgm:pt>
    <dgm:pt modelId="{E436E17B-724F-4CF0-AFCA-E3371B8A3A1E}" type="parTrans" cxnId="{51EEDE60-3096-4C00-B839-4E79C869BDC3}">
      <dgm:prSet/>
      <dgm:spPr/>
      <dgm:t>
        <a:bodyPr/>
        <a:lstStyle/>
        <a:p>
          <a:endParaRPr lang="en-US"/>
        </a:p>
      </dgm:t>
    </dgm:pt>
    <dgm:pt modelId="{E0BC6EE8-C79D-481C-A37F-2EF5C92843F6}" type="sibTrans" cxnId="{51EEDE60-3096-4C00-B839-4E79C869BDC3}">
      <dgm:prSet/>
      <dgm:spPr/>
      <dgm:t>
        <a:bodyPr/>
        <a:lstStyle/>
        <a:p>
          <a:endParaRPr lang="en-US"/>
        </a:p>
      </dgm:t>
    </dgm:pt>
    <dgm:pt modelId="{4BCA81CD-7CE2-4555-AE4F-E3CE549EC8BF}">
      <dgm:prSet/>
      <dgm:spPr/>
      <dgm:t>
        <a:bodyPr/>
        <a:lstStyle/>
        <a:p>
          <a:r>
            <a:rPr kumimoji="0" lang="en-US" altLang="en-US" b="0" i="0" u="none" strike="noStrike" cap="none" normalizeH="0" baseline="0" dirty="0">
              <a:ln>
                <a:noFill/>
              </a:ln>
              <a:solidFill>
                <a:srgbClr val="1B365D"/>
              </a:solidFill>
              <a:effectLst/>
              <a:latin typeface="Calibri" panose="020F0502020204030204" pitchFamily="34" charset="0"/>
              <a:cs typeface="Calibri" panose="020F0502020204030204" pitchFamily="34" charset="0"/>
            </a:rPr>
            <a:t>Fear related to being “outed”</a:t>
          </a:r>
        </a:p>
      </dgm:t>
    </dgm:pt>
    <dgm:pt modelId="{FFEB1526-6C27-44E7-90F8-6C5AAD5C4262}" type="parTrans" cxnId="{B26FDF37-8D85-4C04-8C24-4148989FB400}">
      <dgm:prSet/>
      <dgm:spPr/>
      <dgm:t>
        <a:bodyPr/>
        <a:lstStyle/>
        <a:p>
          <a:endParaRPr lang="en-US"/>
        </a:p>
      </dgm:t>
    </dgm:pt>
    <dgm:pt modelId="{97D44725-312F-4BC0-97B1-84734A965B30}" type="sibTrans" cxnId="{B26FDF37-8D85-4C04-8C24-4148989FB400}">
      <dgm:prSet/>
      <dgm:spPr/>
      <dgm:t>
        <a:bodyPr/>
        <a:lstStyle/>
        <a:p>
          <a:endParaRPr lang="en-US"/>
        </a:p>
      </dgm:t>
    </dgm:pt>
    <dgm:pt modelId="{FA5B5106-C7A2-463E-AB0D-06CCE6CFB360}">
      <dgm:prSet/>
      <dgm:spPr/>
      <dgm:t>
        <a:bodyPr/>
        <a:lstStyle/>
        <a:p>
          <a:r>
            <a:rPr kumimoji="0" lang="en-US" altLang="en-US" b="0" i="0" u="none" strike="noStrike" cap="none" normalizeH="0" baseline="0" dirty="0">
              <a:ln>
                <a:noFill/>
              </a:ln>
              <a:solidFill>
                <a:srgbClr val="1B365D"/>
              </a:solidFill>
              <a:effectLst/>
              <a:latin typeface="Calibri" panose="020F0502020204030204" pitchFamily="34" charset="0"/>
              <a:cs typeface="Calibri" panose="020F0502020204030204" pitchFamily="34" charset="0"/>
            </a:rPr>
            <a:t>Fear of talking about sexual practices, gender identity, or sexual orientation</a:t>
          </a:r>
          <a:endParaRPr lang="en-US" dirty="0">
            <a:solidFill>
              <a:srgbClr val="1B365D"/>
            </a:solidFill>
            <a:latin typeface="Calibri"/>
            <a:cs typeface="Calibri"/>
          </a:endParaRPr>
        </a:p>
      </dgm:t>
    </dgm:pt>
    <dgm:pt modelId="{ECDDA68A-1D36-42D9-BFF0-78FDD0FC54CC}" type="parTrans" cxnId="{D87C936E-28F2-406B-B322-CE897606F73E}">
      <dgm:prSet/>
      <dgm:spPr/>
      <dgm:t>
        <a:bodyPr/>
        <a:lstStyle/>
        <a:p>
          <a:endParaRPr lang="en-US"/>
        </a:p>
      </dgm:t>
    </dgm:pt>
    <dgm:pt modelId="{1CD857C2-42C2-47D2-9446-8485483015B0}" type="sibTrans" cxnId="{D87C936E-28F2-406B-B322-CE897606F73E}">
      <dgm:prSet/>
      <dgm:spPr/>
      <dgm:t>
        <a:bodyPr/>
        <a:lstStyle/>
        <a:p>
          <a:endParaRPr lang="en-US"/>
        </a:p>
      </dgm:t>
    </dgm:pt>
    <dgm:pt modelId="{FC8E2067-0FB5-4419-A3CC-243E1F4F04A8}" type="pres">
      <dgm:prSet presAssocID="{19AAF6BF-92C0-46D9-A730-282D34297B0C}" presName="vert0" presStyleCnt="0">
        <dgm:presLayoutVars>
          <dgm:dir/>
          <dgm:animOne val="branch"/>
          <dgm:animLvl val="lvl"/>
        </dgm:presLayoutVars>
      </dgm:prSet>
      <dgm:spPr/>
    </dgm:pt>
    <dgm:pt modelId="{18262DD1-7C8F-40F2-9D80-2AF237EB321A}" type="pres">
      <dgm:prSet presAssocID="{13067D77-6EDD-41AA-985E-6178F4C68CE1}" presName="thickLine" presStyleLbl="alignNode1" presStyleIdx="0" presStyleCnt="1"/>
      <dgm:spPr/>
    </dgm:pt>
    <dgm:pt modelId="{3C6A6996-0B02-47D4-8F82-DFCDD0C11EC8}" type="pres">
      <dgm:prSet presAssocID="{13067D77-6EDD-41AA-985E-6178F4C68CE1}" presName="horz1" presStyleCnt="0"/>
      <dgm:spPr/>
    </dgm:pt>
    <dgm:pt modelId="{D618C670-85E0-4598-9911-F66AE002FB19}" type="pres">
      <dgm:prSet presAssocID="{13067D77-6EDD-41AA-985E-6178F4C68CE1}" presName="tx1" presStyleLbl="revTx" presStyleIdx="0" presStyleCnt="7"/>
      <dgm:spPr/>
    </dgm:pt>
    <dgm:pt modelId="{CD00B52E-7297-4C5B-B02D-EF0871BE1572}" type="pres">
      <dgm:prSet presAssocID="{13067D77-6EDD-41AA-985E-6178F4C68CE1}" presName="vert1" presStyleCnt="0"/>
      <dgm:spPr/>
    </dgm:pt>
    <dgm:pt modelId="{248D0686-62DE-45C3-935B-48ABB5D57B25}" type="pres">
      <dgm:prSet presAssocID="{0F37D598-F3C6-4952-8C17-301D47263B1F}" presName="vertSpace2a" presStyleCnt="0"/>
      <dgm:spPr/>
    </dgm:pt>
    <dgm:pt modelId="{5A2F2E51-0C12-483D-8CAA-D75F083B4C36}" type="pres">
      <dgm:prSet presAssocID="{0F37D598-F3C6-4952-8C17-301D47263B1F}" presName="horz2" presStyleCnt="0"/>
      <dgm:spPr/>
    </dgm:pt>
    <dgm:pt modelId="{7EA1B220-1BA5-4F61-B921-699A2AC7F563}" type="pres">
      <dgm:prSet presAssocID="{0F37D598-F3C6-4952-8C17-301D47263B1F}" presName="horzSpace2" presStyleCnt="0"/>
      <dgm:spPr/>
    </dgm:pt>
    <dgm:pt modelId="{D78DDEAE-906F-40D9-9785-85FBEEA3A20D}" type="pres">
      <dgm:prSet presAssocID="{0F37D598-F3C6-4952-8C17-301D47263B1F}" presName="tx2" presStyleLbl="revTx" presStyleIdx="1" presStyleCnt="7"/>
      <dgm:spPr/>
    </dgm:pt>
    <dgm:pt modelId="{F9BBF10D-24F4-446B-AFAF-CEECAA5A1698}" type="pres">
      <dgm:prSet presAssocID="{0F37D598-F3C6-4952-8C17-301D47263B1F}" presName="vert2" presStyleCnt="0"/>
      <dgm:spPr/>
    </dgm:pt>
    <dgm:pt modelId="{602EB07C-62F4-4328-AEAC-6BB90B40F3CA}" type="pres">
      <dgm:prSet presAssocID="{0F37D598-F3C6-4952-8C17-301D47263B1F}" presName="thinLine2b" presStyleLbl="callout" presStyleIdx="0" presStyleCnt="6"/>
      <dgm:spPr/>
    </dgm:pt>
    <dgm:pt modelId="{B120E738-D42A-4940-B568-3AAA0FDB31A2}" type="pres">
      <dgm:prSet presAssocID="{0F37D598-F3C6-4952-8C17-301D47263B1F}" presName="vertSpace2b" presStyleCnt="0"/>
      <dgm:spPr/>
    </dgm:pt>
    <dgm:pt modelId="{967059DE-0025-44E2-B09B-7D2C6289366A}" type="pres">
      <dgm:prSet presAssocID="{1E1522C8-CE75-4B0D-81A8-085F9DC2808A}" presName="horz2" presStyleCnt="0"/>
      <dgm:spPr/>
    </dgm:pt>
    <dgm:pt modelId="{F158D2A1-7DDF-4D76-AEB6-1D3FA5ABDDEE}" type="pres">
      <dgm:prSet presAssocID="{1E1522C8-CE75-4B0D-81A8-085F9DC2808A}" presName="horzSpace2" presStyleCnt="0"/>
      <dgm:spPr/>
    </dgm:pt>
    <dgm:pt modelId="{5240BC0E-4CE1-4822-BA99-A65435A1F3DD}" type="pres">
      <dgm:prSet presAssocID="{1E1522C8-CE75-4B0D-81A8-085F9DC2808A}" presName="tx2" presStyleLbl="revTx" presStyleIdx="2" presStyleCnt="7"/>
      <dgm:spPr/>
    </dgm:pt>
    <dgm:pt modelId="{C716D87A-05FF-4A83-A537-2562B9090CDB}" type="pres">
      <dgm:prSet presAssocID="{1E1522C8-CE75-4B0D-81A8-085F9DC2808A}" presName="vert2" presStyleCnt="0"/>
      <dgm:spPr/>
    </dgm:pt>
    <dgm:pt modelId="{9D794116-2507-4668-B058-E35D38F8116D}" type="pres">
      <dgm:prSet presAssocID="{1E1522C8-CE75-4B0D-81A8-085F9DC2808A}" presName="thinLine2b" presStyleLbl="callout" presStyleIdx="1" presStyleCnt="6"/>
      <dgm:spPr/>
    </dgm:pt>
    <dgm:pt modelId="{1AF600F8-DC4D-4D5D-9C50-1274CBAF7532}" type="pres">
      <dgm:prSet presAssocID="{1E1522C8-CE75-4B0D-81A8-085F9DC2808A}" presName="vertSpace2b" presStyleCnt="0"/>
      <dgm:spPr/>
    </dgm:pt>
    <dgm:pt modelId="{6788F15C-6C3D-47AA-B749-733E1DA8DC4F}" type="pres">
      <dgm:prSet presAssocID="{DE24ABCB-5757-43A1-959B-509E0498A2FD}" presName="horz2" presStyleCnt="0"/>
      <dgm:spPr/>
    </dgm:pt>
    <dgm:pt modelId="{7D1A9A08-E3CC-484D-8095-065F46AD4C48}" type="pres">
      <dgm:prSet presAssocID="{DE24ABCB-5757-43A1-959B-509E0498A2FD}" presName="horzSpace2" presStyleCnt="0"/>
      <dgm:spPr/>
    </dgm:pt>
    <dgm:pt modelId="{A2766026-C475-4D4B-9194-AD7C27126F89}" type="pres">
      <dgm:prSet presAssocID="{DE24ABCB-5757-43A1-959B-509E0498A2FD}" presName="tx2" presStyleLbl="revTx" presStyleIdx="3" presStyleCnt="7"/>
      <dgm:spPr/>
    </dgm:pt>
    <dgm:pt modelId="{932FA8C1-4D7D-4195-867B-EBE802497A29}" type="pres">
      <dgm:prSet presAssocID="{DE24ABCB-5757-43A1-959B-509E0498A2FD}" presName="vert2" presStyleCnt="0"/>
      <dgm:spPr/>
    </dgm:pt>
    <dgm:pt modelId="{9B6711A5-3EE9-480B-95A9-90C661C16895}" type="pres">
      <dgm:prSet presAssocID="{DE24ABCB-5757-43A1-959B-509E0498A2FD}" presName="thinLine2b" presStyleLbl="callout" presStyleIdx="2" presStyleCnt="6"/>
      <dgm:spPr/>
    </dgm:pt>
    <dgm:pt modelId="{CD33E792-A877-4C68-8B74-8F5BA8B95302}" type="pres">
      <dgm:prSet presAssocID="{DE24ABCB-5757-43A1-959B-509E0498A2FD}" presName="vertSpace2b" presStyleCnt="0"/>
      <dgm:spPr/>
    </dgm:pt>
    <dgm:pt modelId="{0D87AA66-DCAD-485E-AD35-2C17B15B1357}" type="pres">
      <dgm:prSet presAssocID="{1EAE8344-7118-4F37-A980-C566AC4727B5}" presName="horz2" presStyleCnt="0"/>
      <dgm:spPr/>
    </dgm:pt>
    <dgm:pt modelId="{7E8A5700-F26F-44B0-BB04-7F660629E4F3}" type="pres">
      <dgm:prSet presAssocID="{1EAE8344-7118-4F37-A980-C566AC4727B5}" presName="horzSpace2" presStyleCnt="0"/>
      <dgm:spPr/>
    </dgm:pt>
    <dgm:pt modelId="{53F53F41-49CD-4D6E-873A-6E66F1C1EB2D}" type="pres">
      <dgm:prSet presAssocID="{1EAE8344-7118-4F37-A980-C566AC4727B5}" presName="tx2" presStyleLbl="revTx" presStyleIdx="4" presStyleCnt="7"/>
      <dgm:spPr/>
    </dgm:pt>
    <dgm:pt modelId="{0F5C863F-FD2C-40BF-8AEA-CFC75026B152}" type="pres">
      <dgm:prSet presAssocID="{1EAE8344-7118-4F37-A980-C566AC4727B5}" presName="vert2" presStyleCnt="0"/>
      <dgm:spPr/>
    </dgm:pt>
    <dgm:pt modelId="{6C8A5F9D-DEE9-43EE-9172-52C749CA2A7B}" type="pres">
      <dgm:prSet presAssocID="{1EAE8344-7118-4F37-A980-C566AC4727B5}" presName="thinLine2b" presStyleLbl="callout" presStyleIdx="3" presStyleCnt="6"/>
      <dgm:spPr/>
    </dgm:pt>
    <dgm:pt modelId="{41E5ED43-4E93-4A3F-9149-8BE85A6B6260}" type="pres">
      <dgm:prSet presAssocID="{1EAE8344-7118-4F37-A980-C566AC4727B5}" presName="vertSpace2b" presStyleCnt="0"/>
      <dgm:spPr/>
    </dgm:pt>
    <dgm:pt modelId="{C0ADAA93-0C69-4236-9ADA-6A729BA5AE90}" type="pres">
      <dgm:prSet presAssocID="{4BCA81CD-7CE2-4555-AE4F-E3CE549EC8BF}" presName="horz2" presStyleCnt="0"/>
      <dgm:spPr/>
    </dgm:pt>
    <dgm:pt modelId="{E8ECF2A4-9E9A-4412-A081-5538EC17C18E}" type="pres">
      <dgm:prSet presAssocID="{4BCA81CD-7CE2-4555-AE4F-E3CE549EC8BF}" presName="horzSpace2" presStyleCnt="0"/>
      <dgm:spPr/>
    </dgm:pt>
    <dgm:pt modelId="{BE5D3903-7146-4921-9948-47EB68904636}" type="pres">
      <dgm:prSet presAssocID="{4BCA81CD-7CE2-4555-AE4F-E3CE549EC8BF}" presName="tx2" presStyleLbl="revTx" presStyleIdx="5" presStyleCnt="7"/>
      <dgm:spPr/>
    </dgm:pt>
    <dgm:pt modelId="{52A616F6-5DA8-4632-8BCB-9059AA96ADB6}" type="pres">
      <dgm:prSet presAssocID="{4BCA81CD-7CE2-4555-AE4F-E3CE549EC8BF}" presName="vert2" presStyleCnt="0"/>
      <dgm:spPr/>
    </dgm:pt>
    <dgm:pt modelId="{62E74A09-DD5A-411D-B5E2-D37FD331204A}" type="pres">
      <dgm:prSet presAssocID="{4BCA81CD-7CE2-4555-AE4F-E3CE549EC8BF}" presName="thinLine2b" presStyleLbl="callout" presStyleIdx="4" presStyleCnt="6"/>
      <dgm:spPr/>
    </dgm:pt>
    <dgm:pt modelId="{7AFE344E-9576-44D0-ABD1-A2C24AE6D43F}" type="pres">
      <dgm:prSet presAssocID="{4BCA81CD-7CE2-4555-AE4F-E3CE549EC8BF}" presName="vertSpace2b" presStyleCnt="0"/>
      <dgm:spPr/>
    </dgm:pt>
    <dgm:pt modelId="{AA6A0D34-4497-42C9-8242-76455A086D37}" type="pres">
      <dgm:prSet presAssocID="{FA5B5106-C7A2-463E-AB0D-06CCE6CFB360}" presName="horz2" presStyleCnt="0"/>
      <dgm:spPr/>
    </dgm:pt>
    <dgm:pt modelId="{FEA897F6-4AEE-40A2-AA6A-A57D4FB98302}" type="pres">
      <dgm:prSet presAssocID="{FA5B5106-C7A2-463E-AB0D-06CCE6CFB360}" presName="horzSpace2" presStyleCnt="0"/>
      <dgm:spPr/>
    </dgm:pt>
    <dgm:pt modelId="{69728F08-292F-4664-961E-0932D0F283A7}" type="pres">
      <dgm:prSet presAssocID="{FA5B5106-C7A2-463E-AB0D-06CCE6CFB360}" presName="tx2" presStyleLbl="revTx" presStyleIdx="6" presStyleCnt="7"/>
      <dgm:spPr/>
    </dgm:pt>
    <dgm:pt modelId="{92BB8C62-070D-41A3-AD3F-8DA0F7676048}" type="pres">
      <dgm:prSet presAssocID="{FA5B5106-C7A2-463E-AB0D-06CCE6CFB360}" presName="vert2" presStyleCnt="0"/>
      <dgm:spPr/>
    </dgm:pt>
    <dgm:pt modelId="{3EE69142-0DA4-4E12-8D00-8C134AD94F94}" type="pres">
      <dgm:prSet presAssocID="{FA5B5106-C7A2-463E-AB0D-06CCE6CFB360}" presName="thinLine2b" presStyleLbl="callout" presStyleIdx="5" presStyleCnt="6"/>
      <dgm:spPr/>
    </dgm:pt>
    <dgm:pt modelId="{467DC008-EF7D-43C6-8C96-CFE393219E74}" type="pres">
      <dgm:prSet presAssocID="{FA5B5106-C7A2-463E-AB0D-06CCE6CFB360}" presName="vertSpace2b" presStyleCnt="0"/>
      <dgm:spPr/>
    </dgm:pt>
  </dgm:ptLst>
  <dgm:cxnLst>
    <dgm:cxn modelId="{A8287800-1AB4-4CE8-BB6C-4B7CAACDB6B8}" srcId="{13067D77-6EDD-41AA-985E-6178F4C68CE1}" destId="{1E1522C8-CE75-4B0D-81A8-085F9DC2808A}" srcOrd="1" destOrd="0" parTransId="{4752FE46-49B1-46F0-B79D-952D4DC5E06E}" sibTransId="{EDD5BB5A-2255-483A-B206-E16E0BF65CB4}"/>
    <dgm:cxn modelId="{43D77319-3BDB-43F1-80DD-B55F0A1572AF}" type="presOf" srcId="{13067D77-6EDD-41AA-985E-6178F4C68CE1}" destId="{D618C670-85E0-4598-9911-F66AE002FB19}" srcOrd="0" destOrd="0" presId="urn:microsoft.com/office/officeart/2008/layout/LinedList"/>
    <dgm:cxn modelId="{58BF3D1C-4172-4718-8387-24D0EC309011}" type="presOf" srcId="{0F37D598-F3C6-4952-8C17-301D47263B1F}" destId="{D78DDEAE-906F-40D9-9785-85FBEEA3A20D}" srcOrd="0" destOrd="0" presId="urn:microsoft.com/office/officeart/2008/layout/LinedList"/>
    <dgm:cxn modelId="{FE155931-C47A-49B6-B8D8-E5028330353D}" srcId="{13067D77-6EDD-41AA-985E-6178F4C68CE1}" destId="{DE24ABCB-5757-43A1-959B-509E0498A2FD}" srcOrd="2" destOrd="0" parTransId="{8B466A08-5C69-404D-AB1A-864B58CDA4B0}" sibTransId="{F78F91E3-D175-4F0C-A6D1-8594940DF3BB}"/>
    <dgm:cxn modelId="{B26FDF37-8D85-4C04-8C24-4148989FB400}" srcId="{13067D77-6EDD-41AA-985E-6178F4C68CE1}" destId="{4BCA81CD-7CE2-4555-AE4F-E3CE549EC8BF}" srcOrd="4" destOrd="0" parTransId="{FFEB1526-6C27-44E7-90F8-6C5AAD5C4262}" sibTransId="{97D44725-312F-4BC0-97B1-84734A965B30}"/>
    <dgm:cxn modelId="{89F0FA5E-59DB-46FC-9894-2F0E68FE520A}" type="presOf" srcId="{4BCA81CD-7CE2-4555-AE4F-E3CE549EC8BF}" destId="{BE5D3903-7146-4921-9948-47EB68904636}" srcOrd="0" destOrd="0" presId="urn:microsoft.com/office/officeart/2008/layout/LinedList"/>
    <dgm:cxn modelId="{51EEDE60-3096-4C00-B839-4E79C869BDC3}" srcId="{13067D77-6EDD-41AA-985E-6178F4C68CE1}" destId="{1EAE8344-7118-4F37-A980-C566AC4727B5}" srcOrd="3" destOrd="0" parTransId="{E436E17B-724F-4CF0-AFCA-E3371B8A3A1E}" sibTransId="{E0BC6EE8-C79D-481C-A37F-2EF5C92843F6}"/>
    <dgm:cxn modelId="{4982C26D-A11E-4A4B-BCA6-E252F62FD859}" type="presOf" srcId="{1E1522C8-CE75-4B0D-81A8-085F9DC2808A}" destId="{5240BC0E-4CE1-4822-BA99-A65435A1F3DD}" srcOrd="0" destOrd="0" presId="urn:microsoft.com/office/officeart/2008/layout/LinedList"/>
    <dgm:cxn modelId="{D87C936E-28F2-406B-B322-CE897606F73E}" srcId="{13067D77-6EDD-41AA-985E-6178F4C68CE1}" destId="{FA5B5106-C7A2-463E-AB0D-06CCE6CFB360}" srcOrd="5" destOrd="0" parTransId="{ECDDA68A-1D36-42D9-BFF0-78FDD0FC54CC}" sibTransId="{1CD857C2-42C2-47D2-9446-8485483015B0}"/>
    <dgm:cxn modelId="{2DEAF181-70D8-489B-BBFD-F458AE2EE745}" type="presOf" srcId="{19AAF6BF-92C0-46D9-A730-282D34297B0C}" destId="{FC8E2067-0FB5-4419-A3CC-243E1F4F04A8}" srcOrd="0" destOrd="0" presId="urn:microsoft.com/office/officeart/2008/layout/LinedList"/>
    <dgm:cxn modelId="{CFE37B86-78A7-4216-B872-C26B877ABE42}" srcId="{19AAF6BF-92C0-46D9-A730-282D34297B0C}" destId="{13067D77-6EDD-41AA-985E-6178F4C68CE1}" srcOrd="0" destOrd="0" parTransId="{C5430090-8A6A-4B7D-84B9-D5F456E8E6CE}" sibTransId="{3F8843A6-5191-463A-883F-D218CE540CD5}"/>
    <dgm:cxn modelId="{FAC05F9A-3322-489C-854C-25C4129A28D6}" type="presOf" srcId="{DE24ABCB-5757-43A1-959B-509E0498A2FD}" destId="{A2766026-C475-4D4B-9194-AD7C27126F89}" srcOrd="0" destOrd="0" presId="urn:microsoft.com/office/officeart/2008/layout/LinedList"/>
    <dgm:cxn modelId="{AC71C8B2-7B5E-471A-A328-26683C9B6CCC}" type="presOf" srcId="{FA5B5106-C7A2-463E-AB0D-06CCE6CFB360}" destId="{69728F08-292F-4664-961E-0932D0F283A7}" srcOrd="0" destOrd="0" presId="urn:microsoft.com/office/officeart/2008/layout/LinedList"/>
    <dgm:cxn modelId="{CC8E1DF7-796D-4263-B500-70B21F20467A}" type="presOf" srcId="{1EAE8344-7118-4F37-A980-C566AC4727B5}" destId="{53F53F41-49CD-4D6E-873A-6E66F1C1EB2D}" srcOrd="0" destOrd="0" presId="urn:microsoft.com/office/officeart/2008/layout/LinedList"/>
    <dgm:cxn modelId="{C9D995F9-B815-476B-A678-10D6049D18BE}" srcId="{13067D77-6EDD-41AA-985E-6178F4C68CE1}" destId="{0F37D598-F3C6-4952-8C17-301D47263B1F}" srcOrd="0" destOrd="0" parTransId="{C6E7C409-1573-46B3-90E8-5502AC37E033}" sibTransId="{ACAE182A-E37E-42CE-878A-097C0A730ACF}"/>
    <dgm:cxn modelId="{A276EBF7-3162-4B77-A3DC-6B19F2C0AD5C}" type="presParOf" srcId="{FC8E2067-0FB5-4419-A3CC-243E1F4F04A8}" destId="{18262DD1-7C8F-40F2-9D80-2AF237EB321A}" srcOrd="0" destOrd="0" presId="urn:microsoft.com/office/officeart/2008/layout/LinedList"/>
    <dgm:cxn modelId="{9D5BE256-2CEE-49D4-BC4A-3370C16951B4}" type="presParOf" srcId="{FC8E2067-0FB5-4419-A3CC-243E1F4F04A8}" destId="{3C6A6996-0B02-47D4-8F82-DFCDD0C11EC8}" srcOrd="1" destOrd="0" presId="urn:microsoft.com/office/officeart/2008/layout/LinedList"/>
    <dgm:cxn modelId="{0EA98759-8E82-41B4-BC7E-FED0848CC322}" type="presParOf" srcId="{3C6A6996-0B02-47D4-8F82-DFCDD0C11EC8}" destId="{D618C670-85E0-4598-9911-F66AE002FB19}" srcOrd="0" destOrd="0" presId="urn:microsoft.com/office/officeart/2008/layout/LinedList"/>
    <dgm:cxn modelId="{7DF69E4E-C70F-4089-A7A6-CDBCB01C9D6D}" type="presParOf" srcId="{3C6A6996-0B02-47D4-8F82-DFCDD0C11EC8}" destId="{CD00B52E-7297-4C5B-B02D-EF0871BE1572}" srcOrd="1" destOrd="0" presId="urn:microsoft.com/office/officeart/2008/layout/LinedList"/>
    <dgm:cxn modelId="{37BA1058-A9DD-45A8-8A90-6E956CD1BD91}" type="presParOf" srcId="{CD00B52E-7297-4C5B-B02D-EF0871BE1572}" destId="{248D0686-62DE-45C3-935B-48ABB5D57B25}" srcOrd="0" destOrd="0" presId="urn:microsoft.com/office/officeart/2008/layout/LinedList"/>
    <dgm:cxn modelId="{3166F9A3-C5FA-4B3C-81E0-6599CA8622DB}" type="presParOf" srcId="{CD00B52E-7297-4C5B-B02D-EF0871BE1572}" destId="{5A2F2E51-0C12-483D-8CAA-D75F083B4C36}" srcOrd="1" destOrd="0" presId="urn:microsoft.com/office/officeart/2008/layout/LinedList"/>
    <dgm:cxn modelId="{F7D5E628-35B0-4206-8AFD-7249C2C24394}" type="presParOf" srcId="{5A2F2E51-0C12-483D-8CAA-D75F083B4C36}" destId="{7EA1B220-1BA5-4F61-B921-699A2AC7F563}" srcOrd="0" destOrd="0" presId="urn:microsoft.com/office/officeart/2008/layout/LinedList"/>
    <dgm:cxn modelId="{6CEB0E91-4C50-48A3-9646-E43BF02F9AA6}" type="presParOf" srcId="{5A2F2E51-0C12-483D-8CAA-D75F083B4C36}" destId="{D78DDEAE-906F-40D9-9785-85FBEEA3A20D}" srcOrd="1" destOrd="0" presId="urn:microsoft.com/office/officeart/2008/layout/LinedList"/>
    <dgm:cxn modelId="{8D21403F-7069-400F-80C6-D0D9E5EFF61C}" type="presParOf" srcId="{5A2F2E51-0C12-483D-8CAA-D75F083B4C36}" destId="{F9BBF10D-24F4-446B-AFAF-CEECAA5A1698}" srcOrd="2" destOrd="0" presId="urn:microsoft.com/office/officeart/2008/layout/LinedList"/>
    <dgm:cxn modelId="{EC8FC5E1-0035-407E-8F28-F86099B7AE64}" type="presParOf" srcId="{CD00B52E-7297-4C5B-B02D-EF0871BE1572}" destId="{602EB07C-62F4-4328-AEAC-6BB90B40F3CA}" srcOrd="2" destOrd="0" presId="urn:microsoft.com/office/officeart/2008/layout/LinedList"/>
    <dgm:cxn modelId="{8A6CBD71-D2CC-444D-B3E6-C37D74A2876A}" type="presParOf" srcId="{CD00B52E-7297-4C5B-B02D-EF0871BE1572}" destId="{B120E738-D42A-4940-B568-3AAA0FDB31A2}" srcOrd="3" destOrd="0" presId="urn:microsoft.com/office/officeart/2008/layout/LinedList"/>
    <dgm:cxn modelId="{67E411B9-399D-4174-B798-D0486F2467E5}" type="presParOf" srcId="{CD00B52E-7297-4C5B-B02D-EF0871BE1572}" destId="{967059DE-0025-44E2-B09B-7D2C6289366A}" srcOrd="4" destOrd="0" presId="urn:microsoft.com/office/officeart/2008/layout/LinedList"/>
    <dgm:cxn modelId="{AB1E6276-D81C-4311-A0CB-32C9D08618B2}" type="presParOf" srcId="{967059DE-0025-44E2-B09B-7D2C6289366A}" destId="{F158D2A1-7DDF-4D76-AEB6-1D3FA5ABDDEE}" srcOrd="0" destOrd="0" presId="urn:microsoft.com/office/officeart/2008/layout/LinedList"/>
    <dgm:cxn modelId="{162712E5-B286-4544-A32E-34ACEF77AA2E}" type="presParOf" srcId="{967059DE-0025-44E2-B09B-7D2C6289366A}" destId="{5240BC0E-4CE1-4822-BA99-A65435A1F3DD}" srcOrd="1" destOrd="0" presId="urn:microsoft.com/office/officeart/2008/layout/LinedList"/>
    <dgm:cxn modelId="{0CA3A445-7AF6-447B-BBDD-BFBEB1939D47}" type="presParOf" srcId="{967059DE-0025-44E2-B09B-7D2C6289366A}" destId="{C716D87A-05FF-4A83-A537-2562B9090CDB}" srcOrd="2" destOrd="0" presId="urn:microsoft.com/office/officeart/2008/layout/LinedList"/>
    <dgm:cxn modelId="{A2890D90-AB6B-474B-85A5-8BF97225F8F4}" type="presParOf" srcId="{CD00B52E-7297-4C5B-B02D-EF0871BE1572}" destId="{9D794116-2507-4668-B058-E35D38F8116D}" srcOrd="5" destOrd="0" presId="urn:microsoft.com/office/officeart/2008/layout/LinedList"/>
    <dgm:cxn modelId="{625B7D66-DF8E-4E97-80F8-37A5F4B012E3}" type="presParOf" srcId="{CD00B52E-7297-4C5B-B02D-EF0871BE1572}" destId="{1AF600F8-DC4D-4D5D-9C50-1274CBAF7532}" srcOrd="6" destOrd="0" presId="urn:microsoft.com/office/officeart/2008/layout/LinedList"/>
    <dgm:cxn modelId="{CDDE98B9-CD85-4CEE-9A0C-65D00BAE1D12}" type="presParOf" srcId="{CD00B52E-7297-4C5B-B02D-EF0871BE1572}" destId="{6788F15C-6C3D-47AA-B749-733E1DA8DC4F}" srcOrd="7" destOrd="0" presId="urn:microsoft.com/office/officeart/2008/layout/LinedList"/>
    <dgm:cxn modelId="{D1DCEA50-2E5E-442D-B48C-A40D73A1E200}" type="presParOf" srcId="{6788F15C-6C3D-47AA-B749-733E1DA8DC4F}" destId="{7D1A9A08-E3CC-484D-8095-065F46AD4C48}" srcOrd="0" destOrd="0" presId="urn:microsoft.com/office/officeart/2008/layout/LinedList"/>
    <dgm:cxn modelId="{79B84DBC-3375-4EC7-B324-EA2D3322435C}" type="presParOf" srcId="{6788F15C-6C3D-47AA-B749-733E1DA8DC4F}" destId="{A2766026-C475-4D4B-9194-AD7C27126F89}" srcOrd="1" destOrd="0" presId="urn:microsoft.com/office/officeart/2008/layout/LinedList"/>
    <dgm:cxn modelId="{F0FFFF66-F61E-48AE-A489-E65868EC212F}" type="presParOf" srcId="{6788F15C-6C3D-47AA-B749-733E1DA8DC4F}" destId="{932FA8C1-4D7D-4195-867B-EBE802497A29}" srcOrd="2" destOrd="0" presId="urn:microsoft.com/office/officeart/2008/layout/LinedList"/>
    <dgm:cxn modelId="{320DB663-0F8D-446E-B5AF-D0EA76E934FE}" type="presParOf" srcId="{CD00B52E-7297-4C5B-B02D-EF0871BE1572}" destId="{9B6711A5-3EE9-480B-95A9-90C661C16895}" srcOrd="8" destOrd="0" presId="urn:microsoft.com/office/officeart/2008/layout/LinedList"/>
    <dgm:cxn modelId="{C136CD1D-804F-4EED-BA72-394CA5685EC8}" type="presParOf" srcId="{CD00B52E-7297-4C5B-B02D-EF0871BE1572}" destId="{CD33E792-A877-4C68-8B74-8F5BA8B95302}" srcOrd="9" destOrd="0" presId="urn:microsoft.com/office/officeart/2008/layout/LinedList"/>
    <dgm:cxn modelId="{6F1BB900-E649-4E08-BB5D-5AEFD29EF875}" type="presParOf" srcId="{CD00B52E-7297-4C5B-B02D-EF0871BE1572}" destId="{0D87AA66-DCAD-485E-AD35-2C17B15B1357}" srcOrd="10" destOrd="0" presId="urn:microsoft.com/office/officeart/2008/layout/LinedList"/>
    <dgm:cxn modelId="{D5200740-43C9-44D0-8B0B-8AB7F4CCE8AC}" type="presParOf" srcId="{0D87AA66-DCAD-485E-AD35-2C17B15B1357}" destId="{7E8A5700-F26F-44B0-BB04-7F660629E4F3}" srcOrd="0" destOrd="0" presId="urn:microsoft.com/office/officeart/2008/layout/LinedList"/>
    <dgm:cxn modelId="{2195182A-3457-4D73-BFB1-0885580EC96A}" type="presParOf" srcId="{0D87AA66-DCAD-485E-AD35-2C17B15B1357}" destId="{53F53F41-49CD-4D6E-873A-6E66F1C1EB2D}" srcOrd="1" destOrd="0" presId="urn:microsoft.com/office/officeart/2008/layout/LinedList"/>
    <dgm:cxn modelId="{818CEC53-F2A2-485C-B98D-F63CE150E904}" type="presParOf" srcId="{0D87AA66-DCAD-485E-AD35-2C17B15B1357}" destId="{0F5C863F-FD2C-40BF-8AEA-CFC75026B152}" srcOrd="2" destOrd="0" presId="urn:microsoft.com/office/officeart/2008/layout/LinedList"/>
    <dgm:cxn modelId="{49C94E4D-86CA-43D2-AB70-3B00298C1357}" type="presParOf" srcId="{CD00B52E-7297-4C5B-B02D-EF0871BE1572}" destId="{6C8A5F9D-DEE9-43EE-9172-52C749CA2A7B}" srcOrd="11" destOrd="0" presId="urn:microsoft.com/office/officeart/2008/layout/LinedList"/>
    <dgm:cxn modelId="{FDF3BBB2-A627-4D63-B463-70299B1ABDBB}" type="presParOf" srcId="{CD00B52E-7297-4C5B-B02D-EF0871BE1572}" destId="{41E5ED43-4E93-4A3F-9149-8BE85A6B6260}" srcOrd="12" destOrd="0" presId="urn:microsoft.com/office/officeart/2008/layout/LinedList"/>
    <dgm:cxn modelId="{B0AF65CB-C331-40C7-BEE5-A039DC0E6F22}" type="presParOf" srcId="{CD00B52E-7297-4C5B-B02D-EF0871BE1572}" destId="{C0ADAA93-0C69-4236-9ADA-6A729BA5AE90}" srcOrd="13" destOrd="0" presId="urn:microsoft.com/office/officeart/2008/layout/LinedList"/>
    <dgm:cxn modelId="{419AE864-FC33-4280-92C8-C837DB10421B}" type="presParOf" srcId="{C0ADAA93-0C69-4236-9ADA-6A729BA5AE90}" destId="{E8ECF2A4-9E9A-4412-A081-5538EC17C18E}" srcOrd="0" destOrd="0" presId="urn:microsoft.com/office/officeart/2008/layout/LinedList"/>
    <dgm:cxn modelId="{C62E1DCF-5AE3-4661-9B6D-C227B093C24C}" type="presParOf" srcId="{C0ADAA93-0C69-4236-9ADA-6A729BA5AE90}" destId="{BE5D3903-7146-4921-9948-47EB68904636}" srcOrd="1" destOrd="0" presId="urn:microsoft.com/office/officeart/2008/layout/LinedList"/>
    <dgm:cxn modelId="{3D36D157-6F13-42AD-9E88-594CDC522060}" type="presParOf" srcId="{C0ADAA93-0C69-4236-9ADA-6A729BA5AE90}" destId="{52A616F6-5DA8-4632-8BCB-9059AA96ADB6}" srcOrd="2" destOrd="0" presId="urn:microsoft.com/office/officeart/2008/layout/LinedList"/>
    <dgm:cxn modelId="{A2171B82-FCC8-4449-982C-2885336CBE40}" type="presParOf" srcId="{CD00B52E-7297-4C5B-B02D-EF0871BE1572}" destId="{62E74A09-DD5A-411D-B5E2-D37FD331204A}" srcOrd="14" destOrd="0" presId="urn:microsoft.com/office/officeart/2008/layout/LinedList"/>
    <dgm:cxn modelId="{4942AFBA-55F6-4CC7-BA48-5FBDFCC81840}" type="presParOf" srcId="{CD00B52E-7297-4C5B-B02D-EF0871BE1572}" destId="{7AFE344E-9576-44D0-ABD1-A2C24AE6D43F}" srcOrd="15" destOrd="0" presId="urn:microsoft.com/office/officeart/2008/layout/LinedList"/>
    <dgm:cxn modelId="{9C2CCC8E-066C-4D2C-AF9D-0758A489C6E9}" type="presParOf" srcId="{CD00B52E-7297-4C5B-B02D-EF0871BE1572}" destId="{AA6A0D34-4497-42C9-8242-76455A086D37}" srcOrd="16" destOrd="0" presId="urn:microsoft.com/office/officeart/2008/layout/LinedList"/>
    <dgm:cxn modelId="{0254CD62-BD11-48CB-BA56-9D3888FA5BAC}" type="presParOf" srcId="{AA6A0D34-4497-42C9-8242-76455A086D37}" destId="{FEA897F6-4AEE-40A2-AA6A-A57D4FB98302}" srcOrd="0" destOrd="0" presId="urn:microsoft.com/office/officeart/2008/layout/LinedList"/>
    <dgm:cxn modelId="{F2F388A5-3FBD-4CAE-B7EA-47EE5DE95653}" type="presParOf" srcId="{AA6A0D34-4497-42C9-8242-76455A086D37}" destId="{69728F08-292F-4664-961E-0932D0F283A7}" srcOrd="1" destOrd="0" presId="urn:microsoft.com/office/officeart/2008/layout/LinedList"/>
    <dgm:cxn modelId="{BF8B1334-659E-474D-ACD5-A9EBF6C65C76}" type="presParOf" srcId="{AA6A0D34-4497-42C9-8242-76455A086D37}" destId="{92BB8C62-070D-41A3-AD3F-8DA0F7676048}" srcOrd="2" destOrd="0" presId="urn:microsoft.com/office/officeart/2008/layout/LinedList"/>
    <dgm:cxn modelId="{E6A909DE-CE6D-4AB2-8FBB-AA13FF5091A7}" type="presParOf" srcId="{CD00B52E-7297-4C5B-B02D-EF0871BE1572}" destId="{3EE69142-0DA4-4E12-8D00-8C134AD94F94}" srcOrd="17" destOrd="0" presId="urn:microsoft.com/office/officeart/2008/layout/LinedList"/>
    <dgm:cxn modelId="{8D78A7E7-4789-4D8E-9892-205E7D4F9BE7}" type="presParOf" srcId="{CD00B52E-7297-4C5B-B02D-EF0871BE1572}" destId="{467DC008-EF7D-43C6-8C96-CFE393219E74}"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62DD1-7C8F-40F2-9D80-2AF237EB321A}">
      <dsp:nvSpPr>
        <dsp:cNvPr id="0" name=""/>
        <dsp:cNvSpPr/>
      </dsp:nvSpPr>
      <dsp:spPr>
        <a:xfrm>
          <a:off x="0" y="0"/>
          <a:ext cx="8128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18C670-85E0-4598-9911-F66AE002FB19}">
      <dsp:nvSpPr>
        <dsp:cNvPr id="0" name=""/>
        <dsp:cNvSpPr/>
      </dsp:nvSpPr>
      <dsp:spPr>
        <a:xfrm>
          <a:off x="0" y="0"/>
          <a:ext cx="1625600" cy="4948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endParaRPr lang="en-US" sz="4200" kern="1200" dirty="0">
            <a:solidFill>
              <a:schemeClr val="bg2"/>
            </a:solidFill>
          </a:endParaRPr>
        </a:p>
      </dsp:txBody>
      <dsp:txXfrm>
        <a:off x="0" y="0"/>
        <a:ext cx="1625600" cy="4948194"/>
      </dsp:txXfrm>
    </dsp:sp>
    <dsp:sp modelId="{D78DDEAE-906F-40D9-9785-85FBEEA3A20D}">
      <dsp:nvSpPr>
        <dsp:cNvPr id="0" name=""/>
        <dsp:cNvSpPr/>
      </dsp:nvSpPr>
      <dsp:spPr>
        <a:xfrm>
          <a:off x="1747520" y="38959"/>
          <a:ext cx="6380480" cy="77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0" lang="en-US" altLang="en-US" sz="2100" b="0" i="0" u="none" strike="noStrike" kern="1200" cap="none" normalizeH="0" baseline="0" dirty="0">
              <a:ln>
                <a:noFill/>
              </a:ln>
              <a:solidFill>
                <a:srgbClr val="1B365D"/>
              </a:solidFill>
              <a:effectLst/>
              <a:latin typeface="Calibri" panose="020F0502020204030204" pitchFamily="34" charset="0"/>
              <a:cs typeface="Calibri" panose="020F0502020204030204" pitchFamily="34" charset="0"/>
            </a:rPr>
            <a:t>Stigma (negative and unfair beliefs)</a:t>
          </a:r>
        </a:p>
      </dsp:txBody>
      <dsp:txXfrm>
        <a:off x="1747520" y="38959"/>
        <a:ext cx="6380480" cy="779195"/>
      </dsp:txXfrm>
    </dsp:sp>
    <dsp:sp modelId="{602EB07C-62F4-4328-AEAC-6BB90B40F3CA}">
      <dsp:nvSpPr>
        <dsp:cNvPr id="0" name=""/>
        <dsp:cNvSpPr/>
      </dsp:nvSpPr>
      <dsp:spPr>
        <a:xfrm>
          <a:off x="1625599" y="818155"/>
          <a:ext cx="65024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40BC0E-4CE1-4822-BA99-A65435A1F3DD}">
      <dsp:nvSpPr>
        <dsp:cNvPr id="0" name=""/>
        <dsp:cNvSpPr/>
      </dsp:nvSpPr>
      <dsp:spPr>
        <a:xfrm>
          <a:off x="1747520" y="857115"/>
          <a:ext cx="6380480" cy="77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0" lang="en-US" altLang="en-US" sz="2100" b="0" i="0" u="none" strike="noStrike" kern="1200" cap="none" normalizeH="0" baseline="0" dirty="0">
              <a:ln>
                <a:noFill/>
              </a:ln>
              <a:solidFill>
                <a:srgbClr val="1B365D"/>
              </a:solidFill>
              <a:effectLst/>
              <a:latin typeface="Calibri" panose="020F0502020204030204" pitchFamily="34" charset="0"/>
              <a:cs typeface="Calibri" panose="020F0502020204030204" pitchFamily="34" charset="0"/>
            </a:rPr>
            <a:t>Discrimination (unfairly treating a person or group of people differently)</a:t>
          </a:r>
        </a:p>
      </dsp:txBody>
      <dsp:txXfrm>
        <a:off x="1747520" y="857115"/>
        <a:ext cx="6380480" cy="779195"/>
      </dsp:txXfrm>
    </dsp:sp>
    <dsp:sp modelId="{9D794116-2507-4668-B058-E35D38F8116D}">
      <dsp:nvSpPr>
        <dsp:cNvPr id="0" name=""/>
        <dsp:cNvSpPr/>
      </dsp:nvSpPr>
      <dsp:spPr>
        <a:xfrm>
          <a:off x="1625599" y="1636310"/>
          <a:ext cx="65024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766026-C475-4D4B-9194-AD7C27126F89}">
      <dsp:nvSpPr>
        <dsp:cNvPr id="0" name=""/>
        <dsp:cNvSpPr/>
      </dsp:nvSpPr>
      <dsp:spPr>
        <a:xfrm>
          <a:off x="1747520" y="1675270"/>
          <a:ext cx="6380480" cy="77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0" lang="en-US" altLang="en-US" sz="2100" b="0" i="0" u="none" strike="noStrike" kern="1200" cap="none" normalizeH="0" baseline="0" dirty="0">
              <a:ln>
                <a:noFill/>
              </a:ln>
              <a:solidFill>
                <a:srgbClr val="1B365D"/>
              </a:solidFill>
              <a:effectLst/>
              <a:latin typeface="Calibri" panose="020F0502020204030204" pitchFamily="34" charset="0"/>
              <a:cs typeface="Calibri" panose="020F0502020204030204" pitchFamily="34" charset="0"/>
            </a:rPr>
            <a:t>Lack of access to culturally- and orientation-appropriate, affirming medical and support services</a:t>
          </a:r>
        </a:p>
      </dsp:txBody>
      <dsp:txXfrm>
        <a:off x="1747520" y="1675270"/>
        <a:ext cx="6380480" cy="779195"/>
      </dsp:txXfrm>
    </dsp:sp>
    <dsp:sp modelId="{9B6711A5-3EE9-480B-95A9-90C661C16895}">
      <dsp:nvSpPr>
        <dsp:cNvPr id="0" name=""/>
        <dsp:cNvSpPr/>
      </dsp:nvSpPr>
      <dsp:spPr>
        <a:xfrm>
          <a:off x="1625599" y="2454466"/>
          <a:ext cx="65024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F53F41-49CD-4D6E-873A-6E66F1C1EB2D}">
      <dsp:nvSpPr>
        <dsp:cNvPr id="0" name=""/>
        <dsp:cNvSpPr/>
      </dsp:nvSpPr>
      <dsp:spPr>
        <a:xfrm>
          <a:off x="1747520" y="2493425"/>
          <a:ext cx="6380480" cy="77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0" lang="en-US" altLang="en-US" sz="2100" b="0" i="0" u="none" strike="noStrike" kern="1200" cap="none" normalizeH="0" baseline="0" dirty="0">
              <a:ln>
                <a:noFill/>
              </a:ln>
              <a:solidFill>
                <a:srgbClr val="1B365D"/>
              </a:solidFill>
              <a:effectLst/>
              <a:latin typeface="Calibri" panose="020F0502020204030204" pitchFamily="34" charset="0"/>
              <a:cs typeface="Calibri" panose="020F0502020204030204" pitchFamily="34" charset="0"/>
            </a:rPr>
            <a:t>Heightened concerns about confidentiality</a:t>
          </a:r>
        </a:p>
      </dsp:txBody>
      <dsp:txXfrm>
        <a:off x="1747520" y="2493425"/>
        <a:ext cx="6380480" cy="779195"/>
      </dsp:txXfrm>
    </dsp:sp>
    <dsp:sp modelId="{6C8A5F9D-DEE9-43EE-9172-52C749CA2A7B}">
      <dsp:nvSpPr>
        <dsp:cNvPr id="0" name=""/>
        <dsp:cNvSpPr/>
      </dsp:nvSpPr>
      <dsp:spPr>
        <a:xfrm>
          <a:off x="1625599" y="3272621"/>
          <a:ext cx="65024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5D3903-7146-4921-9948-47EB68904636}">
      <dsp:nvSpPr>
        <dsp:cNvPr id="0" name=""/>
        <dsp:cNvSpPr/>
      </dsp:nvSpPr>
      <dsp:spPr>
        <a:xfrm>
          <a:off x="1747520" y="3311581"/>
          <a:ext cx="6380480" cy="77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0" lang="en-US" altLang="en-US" sz="2100" b="0" i="0" u="none" strike="noStrike" kern="1200" cap="none" normalizeH="0" baseline="0" dirty="0">
              <a:ln>
                <a:noFill/>
              </a:ln>
              <a:solidFill>
                <a:srgbClr val="1B365D"/>
              </a:solidFill>
              <a:effectLst/>
              <a:latin typeface="Calibri" panose="020F0502020204030204" pitchFamily="34" charset="0"/>
              <a:cs typeface="Calibri" panose="020F0502020204030204" pitchFamily="34" charset="0"/>
            </a:rPr>
            <a:t>Fear related to being “outed”</a:t>
          </a:r>
        </a:p>
      </dsp:txBody>
      <dsp:txXfrm>
        <a:off x="1747520" y="3311581"/>
        <a:ext cx="6380480" cy="779195"/>
      </dsp:txXfrm>
    </dsp:sp>
    <dsp:sp modelId="{62E74A09-DD5A-411D-B5E2-D37FD331204A}">
      <dsp:nvSpPr>
        <dsp:cNvPr id="0" name=""/>
        <dsp:cNvSpPr/>
      </dsp:nvSpPr>
      <dsp:spPr>
        <a:xfrm>
          <a:off x="1625599" y="4090776"/>
          <a:ext cx="65024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728F08-292F-4664-961E-0932D0F283A7}">
      <dsp:nvSpPr>
        <dsp:cNvPr id="0" name=""/>
        <dsp:cNvSpPr/>
      </dsp:nvSpPr>
      <dsp:spPr>
        <a:xfrm>
          <a:off x="1747520" y="4129736"/>
          <a:ext cx="6380480" cy="77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0" lang="en-US" altLang="en-US" sz="2100" b="0" i="0" u="none" strike="noStrike" kern="1200" cap="none" normalizeH="0" baseline="0" dirty="0">
              <a:ln>
                <a:noFill/>
              </a:ln>
              <a:solidFill>
                <a:srgbClr val="1B365D"/>
              </a:solidFill>
              <a:effectLst/>
              <a:latin typeface="Calibri" panose="020F0502020204030204" pitchFamily="34" charset="0"/>
              <a:cs typeface="Calibri" panose="020F0502020204030204" pitchFamily="34" charset="0"/>
            </a:rPr>
            <a:t>Fear of talking about sexual practices, gender identity, or sexual orientation</a:t>
          </a:r>
          <a:endParaRPr lang="en-US" sz="2100" kern="1200" dirty="0">
            <a:solidFill>
              <a:srgbClr val="1B365D"/>
            </a:solidFill>
            <a:latin typeface="Calibri"/>
            <a:cs typeface="Calibri"/>
          </a:endParaRPr>
        </a:p>
      </dsp:txBody>
      <dsp:txXfrm>
        <a:off x="1747520" y="4129736"/>
        <a:ext cx="6380480" cy="779195"/>
      </dsp:txXfrm>
    </dsp:sp>
    <dsp:sp modelId="{3EE69142-0DA4-4E12-8D00-8C134AD94F94}">
      <dsp:nvSpPr>
        <dsp:cNvPr id="0" name=""/>
        <dsp:cNvSpPr/>
      </dsp:nvSpPr>
      <dsp:spPr>
        <a:xfrm>
          <a:off x="1625599" y="4908932"/>
          <a:ext cx="65024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76FA95-0250-41B3-9BC0-BDB39F1A8F54}"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A55B1-A59B-4329-A651-207A74E89ED5}" type="slidenum">
              <a:rPr lang="en-US" smtClean="0"/>
              <a:t>‹#›</a:t>
            </a:fld>
            <a:endParaRPr lang="en-US"/>
          </a:p>
        </p:txBody>
      </p:sp>
    </p:spTree>
    <p:extLst>
      <p:ext uri="{BB962C8B-B14F-4D97-AF65-F5344CB8AC3E}">
        <p14:creationId xmlns:p14="http://schemas.microsoft.com/office/powerpoint/2010/main" val="34786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b="1">
                <a:solidFill>
                  <a:srgbClr val="2D3E47"/>
                </a:solidFill>
                <a:latin typeface="Open Sans"/>
                <a:ea typeface="Open Sans"/>
                <a:cs typeface="Open Sans"/>
              </a:rPr>
              <a:t>Elizabeth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8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First, </a:t>
            </a:r>
            <a:r>
              <a:rPr lang="en-US" sz="1200" dirty="0">
                <a:solidFill>
                  <a:schemeClr val="bg2"/>
                </a:solidFill>
                <a:latin typeface="Calibri"/>
                <a:ea typeface="Source Sans Pro"/>
                <a:cs typeface="Calibri"/>
              </a:rPr>
              <a:t>HPV VACCINATION IS CANCER PREVENTION</a:t>
            </a:r>
          </a:p>
          <a:p>
            <a:pPr lvl="0" defTabSz="457200" eaLnBrk="1" fontAlgn="auto" hangingPunct="1">
              <a:lnSpc>
                <a:spcPct val="100000"/>
              </a:lnSpc>
              <a:spcAft>
                <a:spcPts val="0"/>
              </a:spcAft>
              <a:buClrTx/>
              <a:defRPr/>
            </a:pPr>
            <a:r>
              <a:rPr lang="en-US"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466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cs typeface="Calibri"/>
              </a:rPr>
              <a:t>We need to focus on HPV cancer prevention because we cannot screen for most HPV cancers</a:t>
            </a:r>
          </a:p>
          <a:p>
            <a:pPr>
              <a:defRPr/>
            </a:pPr>
            <a:endParaRPr lang="en-US" dirty="0">
              <a:latin typeface="+mn-lt"/>
              <a:cs typeface="Calibri"/>
            </a:endParaRPr>
          </a:p>
          <a:p>
            <a:pPr>
              <a:defRPr/>
            </a:pPr>
            <a:r>
              <a:rPr lang="en-US" dirty="0">
                <a:latin typeface="+mn-lt"/>
                <a:cs typeface="Calibri"/>
              </a:rPr>
              <a:t>We can only screen for cervical cancers and precancers, which as this figure illustrates, </a:t>
            </a:r>
          </a:p>
          <a:p>
            <a:pPr>
              <a:defRPr/>
            </a:pPr>
            <a:r>
              <a:rPr lang="en-US" dirty="0">
                <a:latin typeface="+mn-lt"/>
                <a:cs typeface="Calibri"/>
              </a:rPr>
              <a:t>are only the tip of the iceberg since HPV causes  other types of cancer,</a:t>
            </a:r>
          </a:p>
          <a:p>
            <a:pPr>
              <a:defRPr/>
            </a:pPr>
            <a:r>
              <a:rPr lang="en-US" dirty="0">
                <a:latin typeface="+mn-lt"/>
                <a:cs typeface="Calibri"/>
              </a:rPr>
              <a:t>including oral cancers which are increasing in incidence</a:t>
            </a:r>
          </a:p>
          <a:p>
            <a:pPr>
              <a:defRPr/>
            </a:pPr>
            <a:br>
              <a:rPr lang="en-US" dirty="0">
                <a:latin typeface="Calibri" panose="020F0502020204030204" pitchFamily="34" charset="0"/>
                <a:cs typeface="Calibri"/>
              </a:rPr>
            </a:br>
            <a:br>
              <a:rPr lang="en-US" dirty="0">
                <a:latin typeface="Calibri" panose="020F0502020204030204" pitchFamily="34" charset="0"/>
                <a:cs typeface="Calibri"/>
              </a:rPr>
            </a:br>
            <a:endParaRPr lang="en-US" dirty="0">
              <a:cs typeface="Calibri"/>
            </a:endParaRPr>
          </a:p>
          <a:p>
            <a:pPr defTabSz="931774">
              <a:defRPr/>
            </a:pPr>
            <a:endParaRPr lang="en-US"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998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00466">
              <a:defRPr/>
            </a:pPr>
            <a:r>
              <a:rPr lang="en-US" dirty="0"/>
              <a:t>The ACS recommends starting HPV vaccination at age 9 because if healthcare practices have strong, early HPV vaccine recommendations for ALL preteen patients it can help prevent challenges later such as an adult transmasculine person who was assigned female sex at birth with an abnormal pap test and the anxiety and gender dysphoria that individual may face with that test result and its sequelae</a:t>
            </a:r>
          </a:p>
          <a:p>
            <a:pPr defTabSz="1766895">
              <a:buClr>
                <a:srgbClr val="000000"/>
              </a:buClr>
              <a:buSzPts val="1400"/>
              <a:defRPr/>
            </a:pPr>
            <a:endParaRPr lang="en-US" dirty="0"/>
          </a:p>
          <a:p>
            <a:endParaRPr lang="en-US" dirty="0"/>
          </a:p>
        </p:txBody>
      </p:sp>
      <p:sp>
        <p:nvSpPr>
          <p:cNvPr id="4" name="Slide Number Placeholder 3"/>
          <p:cNvSpPr>
            <a:spLocks noGrp="1"/>
          </p:cNvSpPr>
          <p:nvPr>
            <p:ph type="sldNum" sz="quarter" idx="10"/>
          </p:nvPr>
        </p:nvSpPr>
        <p:spPr/>
        <p:txBody>
          <a:bodyPr/>
          <a:lstStyle/>
          <a:p>
            <a:fld id="{BDEEA0C3-1D70-8141-86FD-7818C80F1804}" type="slidenum">
              <a:rPr lang="en-US" smtClean="0"/>
              <a:t>13</a:t>
            </a:fld>
            <a:endParaRPr lang="en-US"/>
          </a:p>
        </p:txBody>
      </p:sp>
    </p:spTree>
    <p:extLst>
      <p:ext uri="{BB962C8B-B14F-4D97-AF65-F5344CB8AC3E}">
        <p14:creationId xmlns:p14="http://schemas.microsoft.com/office/powerpoint/2010/main" val="416846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Secondly, Conversations and clear communication are key to HPV prevention</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301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You may be wondering what are the best terms to use with patients? Do we use the LGBTQ+ acronym?  Something else? SGM for sexual and gender minorities?</a:t>
            </a:r>
          </a:p>
          <a:p>
            <a:pPr marL="228600" indent="-228600">
              <a:buAutoNum type="arabicPeriod"/>
            </a:pPr>
            <a:r>
              <a:rPr lang="en-US" dirty="0"/>
              <a:t>Often the LGBTQ+ term has been used and embraced by the community while medical literature uses other terms such as SGM for sexual and gender minorities o</a:t>
            </a:r>
          </a:p>
          <a:p>
            <a:pPr marL="228600" indent="-228600">
              <a:buAutoNum type="arabicPeriod"/>
            </a:pPr>
            <a:r>
              <a:rPr lang="en-US" dirty="0"/>
              <a:t>We may need to describe patients in our care but used person-centered language *based on their medical needs, sex assigned at birth or sexual practices. But describe rather than label</a:t>
            </a:r>
          </a:p>
          <a:p>
            <a:pPr marL="228600" indent="-228600">
              <a:buAutoNum type="arabicPeriod"/>
            </a:pPr>
            <a:r>
              <a:rPr lang="en-US" dirty="0"/>
              <a:t> – for example, a person who has sex with men may be important to know medically, but calling that individual gay if they don’t use that term may be offensive.</a:t>
            </a:r>
          </a:p>
          <a:p>
            <a:pPr marL="228600" indent="-228600">
              <a:buAutoNum type="arabicPeriod"/>
            </a:pPr>
            <a:r>
              <a:rPr lang="en-US" dirty="0"/>
              <a:t>Gender neutral language is essential – </a:t>
            </a:r>
            <a:r>
              <a:rPr lang="en-US" dirty="0" err="1"/>
              <a:t>e,.g</a:t>
            </a:r>
            <a:r>
              <a:rPr lang="en-US" dirty="0"/>
              <a:t>. partner, parent, person – ask if you don’t know a relationship</a:t>
            </a:r>
          </a:p>
          <a:p>
            <a:pPr marL="228600" indent="-228600">
              <a:buAutoNum type="arabicPeriod"/>
            </a:pPr>
            <a:r>
              <a:rPr lang="en-US" dirty="0"/>
              <a:t>Respect how people self-identify and use this language with their permission – use correct pronouns (practice</a:t>
            </a:r>
          </a:p>
          <a:p>
            <a:pPr marL="228600" indent="-228600">
              <a:buAutoNum type="arabicPeriod"/>
            </a:pPr>
            <a:endParaRPr lang="en-US" dirty="0"/>
          </a:p>
          <a:p>
            <a:pPr marL="228600" indent="-228600">
              <a:buAutoNum type="arabicPeriod"/>
            </a:pPr>
            <a:r>
              <a:rPr lang="en-US" dirty="0"/>
              <a:t>Most importantly, Language is powerful</a:t>
            </a:r>
          </a:p>
          <a:p>
            <a:pPr marL="228600" indent="-228600">
              <a:buAutoNum type="arabicPeriod"/>
            </a:pPr>
            <a:endParaRPr lang="en-US" dirty="0"/>
          </a:p>
          <a:p>
            <a:pPr marL="228600" indent="-228600">
              <a:buAutoNum type="arabicPeriod"/>
            </a:pPr>
            <a:r>
              <a:rPr lang="en-US" dirty="0"/>
              <a:t>Most importantly, everyone should be identified in the way they prefer based on how they self-identify There is also a difference in identifying someone in a medical note based on their medical needs (e.g. AFAB), sexual practices (MSM), and what may be their preferred identity and pronouns – e.g. nonbinary, they/them</a:t>
            </a:r>
          </a:p>
          <a:p>
            <a:pPr marL="228600" indent="-228600">
              <a:buAutoNum type="arabicPeriod"/>
            </a:pPr>
            <a:r>
              <a:rPr lang="en-US" dirty="0"/>
              <a:t>Most importantly, Language is powerful</a:t>
            </a:r>
          </a:p>
        </p:txBody>
      </p:sp>
      <p:sp>
        <p:nvSpPr>
          <p:cNvPr id="4" name="Slide Number Placeholder 3"/>
          <p:cNvSpPr>
            <a:spLocks noGrp="1"/>
          </p:cNvSpPr>
          <p:nvPr>
            <p:ph type="sldNum" sz="quarter" idx="5"/>
          </p:nvPr>
        </p:nvSpPr>
        <p:spPr/>
        <p:txBody>
          <a:bodyPr/>
          <a:lstStyle/>
          <a:p>
            <a:fld id="{F8EA55B1-A59B-4329-A651-207A74E89ED5}" type="slidenum">
              <a:rPr lang="en-US" smtClean="0"/>
              <a:t>15</a:t>
            </a:fld>
            <a:endParaRPr lang="en-US"/>
          </a:p>
        </p:txBody>
      </p:sp>
    </p:spTree>
    <p:extLst>
      <p:ext uri="{BB962C8B-B14F-4D97-AF65-F5344CB8AC3E}">
        <p14:creationId xmlns:p14="http://schemas.microsoft.com/office/powerpoint/2010/main" val="1814010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Recommendations by affirming providers are particularly important for LGBTQ+ patients and HPV vaccination is likely no different; repeatedly, studies have shown that a provider recommendation is the best predictor of vaccination uptake whether this be a choice made by parents of preteens, a joint decision with an LGBTQ+ teenager and a parent, or a decision by an adult up to age 26 about catch-up HPV vaccinations.</a:t>
            </a:r>
          </a:p>
          <a:p>
            <a:pPr algn="l"/>
            <a:endParaRPr lang="en-US" dirty="0"/>
          </a:p>
          <a:p>
            <a:pPr algn="l"/>
            <a:r>
              <a:rPr lang="en-US" dirty="0"/>
              <a:t>Studies show that  the best way to recommend HPV vaccination regardless of age is as cancer prevention.</a:t>
            </a:r>
          </a:p>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092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LGBTQ+ patients and their parents face many challenges with the healthcare system that can negatively affect their willingness to even seek healthcare and particularly preventive care.</a:t>
            </a:r>
          </a:p>
          <a:p>
            <a:endParaRPr lang="en-US" dirty="0"/>
          </a:p>
          <a:p>
            <a:r>
              <a:rPr lang="en-US" dirty="0"/>
              <a:t>Stigma, discrimination, and lack of affirming care are all commonplace.</a:t>
            </a:r>
          </a:p>
          <a:p>
            <a:endParaRPr lang="en-US" dirty="0"/>
          </a:p>
          <a:p>
            <a:r>
              <a:rPr lang="en-US" dirty="0"/>
              <a:t>Additionally, these individuals face heightened concerns about confidentiality, being outed, and fear about talking about their sexual practices and gender identity or sexual orientation.</a:t>
            </a:r>
          </a:p>
          <a:p>
            <a:endParaRPr lang="en-US" dirty="0"/>
          </a:p>
          <a:p>
            <a:r>
              <a:rPr lang="en-US" dirty="0"/>
              <a:t>Addressing these concerns and creating safe, welcoming, affirming environments is a responsibility of everyone in a healthcare office and can affect future healthcare outcomes for these patients! </a:t>
            </a:r>
          </a:p>
          <a:p>
            <a:endParaRPr dirty="0"/>
          </a:p>
        </p:txBody>
      </p:sp>
    </p:spTree>
    <p:extLst>
      <p:ext uri="{BB962C8B-B14F-4D97-AF65-F5344CB8AC3E}">
        <p14:creationId xmlns:p14="http://schemas.microsoft.com/office/powerpoint/2010/main" val="774799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HCPs must understand the risks for HPV and cervical cancer so that they can share these accurately with patients and parents when asked.</a:t>
            </a:r>
          </a:p>
          <a:p>
            <a:endParaRPr lang="en-US" sz="2400" dirty="0"/>
          </a:p>
          <a:p>
            <a:r>
              <a:rPr lang="en-US" sz="2400" dirty="0"/>
              <a:t>These are listed above for your review.</a:t>
            </a:r>
          </a:p>
          <a:p>
            <a:endParaRPr lang="en-US" sz="230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870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cs typeface="Calibri"/>
              </a:rPr>
              <a:t>Although applicable to all patients, with LGBTQ+ teen and adult patients, there may be either discomfort or even unwillingness  by providers to discuss sexual history. </a:t>
            </a:r>
          </a:p>
          <a:p>
            <a:endParaRPr lang="en-US" sz="2300" dirty="0">
              <a:cs typeface="Calibri"/>
            </a:endParaRPr>
          </a:p>
          <a:p>
            <a:r>
              <a:rPr lang="en-US" sz="2300" dirty="0">
                <a:cs typeface="Calibri"/>
              </a:rPr>
              <a:t>Often there is a notion that sexual history for </a:t>
            </a:r>
            <a:r>
              <a:rPr lang="en-US" sz="2300" dirty="0" err="1">
                <a:cs typeface="Calibri"/>
              </a:rPr>
              <a:t>lgbtq+</a:t>
            </a:r>
            <a:r>
              <a:rPr lang="en-US" sz="2300" dirty="0">
                <a:cs typeface="Calibri"/>
              </a:rPr>
              <a:t> persons should somehow differ from that of cisgender and heterosexual persons, yet this is inaccurate and only highlights providers general discomfort with sexual histories.</a:t>
            </a:r>
          </a:p>
          <a:p>
            <a:endParaRPr lang="en-US" sz="2300" dirty="0">
              <a:cs typeface="Calibri"/>
            </a:endParaRPr>
          </a:p>
          <a:p>
            <a:r>
              <a:rPr lang="en-US" sz="2300" dirty="0">
                <a:cs typeface="Calibri"/>
              </a:rPr>
              <a:t>The CDC recommends considering the 5 Ps for everyone to guide the essential aspects of a sexual history.</a:t>
            </a:r>
          </a:p>
          <a:p>
            <a:endParaRPr lang="en-US" sz="2300" dirty="0">
              <a:cs typeface="Calibri"/>
            </a:endParaRPr>
          </a:p>
          <a:p>
            <a:pPr marL="457200" indent="-457200">
              <a:buAutoNum type="arabicPeriod"/>
            </a:pPr>
            <a:r>
              <a:rPr lang="en-US" sz="2300" dirty="0">
                <a:cs typeface="Calibri"/>
              </a:rPr>
              <a:t>Partners</a:t>
            </a:r>
          </a:p>
          <a:p>
            <a:pPr marL="457200" indent="-457200">
              <a:buAutoNum type="arabicPeriod"/>
            </a:pPr>
            <a:r>
              <a:rPr lang="en-US" sz="2300" dirty="0">
                <a:cs typeface="Calibri"/>
              </a:rPr>
              <a:t>Practices -</a:t>
            </a:r>
          </a:p>
          <a:p>
            <a:pPr marL="457200" indent="-457200">
              <a:buAutoNum type="arabicPeriod"/>
            </a:pPr>
            <a:r>
              <a:rPr lang="en-US" sz="2300" dirty="0">
                <a:cs typeface="Calibri"/>
              </a:rPr>
              <a:t>Protection from STIs</a:t>
            </a:r>
          </a:p>
          <a:p>
            <a:pPr marL="457200" indent="-457200">
              <a:buAutoNum type="arabicPeriod"/>
            </a:pPr>
            <a:r>
              <a:rPr lang="en-US" sz="2300" dirty="0">
                <a:cs typeface="Calibri"/>
              </a:rPr>
              <a:t>Past reproductive and sexual history, and</a:t>
            </a:r>
          </a:p>
          <a:p>
            <a:pPr marL="457200" indent="-457200">
              <a:buAutoNum type="arabicPeriod"/>
            </a:pPr>
            <a:r>
              <a:rPr lang="en-US" sz="2300" dirty="0">
                <a:cs typeface="Calibri"/>
              </a:rPr>
              <a:t>Pregnancy intention</a:t>
            </a:r>
          </a:p>
          <a:p>
            <a:endParaRPr lang="en-US" sz="230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1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there is lack of clear knowledge related to how HPV can be transmitted – that it can be transmitted through skin-to skin contact and that this can thus be through contact with different body areas. </a:t>
            </a:r>
          </a:p>
          <a:p>
            <a:endParaRPr lang="en-US" dirty="0"/>
          </a:p>
          <a:p>
            <a:r>
              <a:rPr lang="en-US" dirty="0"/>
              <a:t>Also, HPV can be transmitted via sex toys and there can be simultaneous infections in the cervix and anus.</a:t>
            </a:r>
          </a:p>
          <a:p>
            <a:endParaRPr lang="en-US" dirty="0"/>
          </a:p>
          <a:p>
            <a:r>
              <a:rPr lang="en-US" dirty="0"/>
              <a:t>Organ inventory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24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dirty="0">
                <a:cs typeface="Calibri"/>
              </a:rPr>
              <a:t>Elizabeth</a:t>
            </a:r>
            <a:endParaRPr lang="en-US" dirty="0"/>
          </a:p>
        </p:txBody>
      </p:sp>
      <p:sp>
        <p:nvSpPr>
          <p:cNvPr id="4" name="Slide Number Placeholder 3"/>
          <p:cNvSpPr>
            <a:spLocks noGrp="1"/>
          </p:cNvSpPr>
          <p:nvPr>
            <p:ph type="sldNum" sz="quarter" idx="5"/>
          </p:nvPr>
        </p:nvSpPr>
        <p:spPr/>
        <p:txBody>
          <a:bodyPr/>
          <a:lstStyle/>
          <a:p>
            <a:fld id="{000692C2-EA05-8342-B77D-5374659127DB}" type="slidenum">
              <a:t>2</a:t>
            </a:fld>
            <a:endParaRPr lang="en-US"/>
          </a:p>
        </p:txBody>
      </p:sp>
    </p:spTree>
    <p:extLst>
      <p:ext uri="{BB962C8B-B14F-4D97-AF65-F5344CB8AC3E}">
        <p14:creationId xmlns:p14="http://schemas.microsoft.com/office/powerpoint/2010/main" val="3994648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Often there is lack of clear knowledge related to how HPV can be transmitted – that it can be transmitted through skin-to skin contact and that this can thus be through contact with different body areas. </a:t>
            </a:r>
          </a:p>
          <a:p>
            <a:endParaRPr lang="en-US" dirty="0"/>
          </a:p>
          <a:p>
            <a:r>
              <a:rPr lang="en-US" dirty="0"/>
              <a:t>Also, HPV can be transmitted via sex toys and there can be simultaneous infections in the cervix and anus.</a:t>
            </a:r>
          </a:p>
          <a:p>
            <a:endParaRPr lang="en-US" dirty="0"/>
          </a:p>
          <a:p>
            <a:r>
              <a:rPr lang="en-US" dirty="0"/>
              <a:t>Organ inventory </a:t>
            </a:r>
          </a:p>
          <a:p>
            <a:endParaRPr dirty="0"/>
          </a:p>
        </p:txBody>
      </p:sp>
    </p:spTree>
    <p:extLst>
      <p:ext uri="{BB962C8B-B14F-4D97-AF65-F5344CB8AC3E}">
        <p14:creationId xmlns:p14="http://schemas.microsoft.com/office/powerpoint/2010/main" val="2975262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HPV risk misconceptions related </a:t>
            </a:r>
            <a:r>
              <a:rPr lang="en-US" dirty="0" err="1"/>
              <a:t>tp</a:t>
            </a:r>
            <a:r>
              <a:rPr lang="en-US" dirty="0"/>
              <a:t> LGBTQ+ populations include that </a:t>
            </a:r>
          </a:p>
          <a:p>
            <a:pPr marL="228600" indent="-228600">
              <a:buAutoNum type="arabicPeriod"/>
            </a:pPr>
            <a:r>
              <a:rPr lang="en-US" dirty="0"/>
              <a:t>those who are LGBTQ+ have either fewer or more sexual partners</a:t>
            </a:r>
          </a:p>
          <a:p>
            <a:pPr marL="228600" indent="-228600">
              <a:buAutoNum type="arabicPeriod"/>
            </a:pPr>
            <a:r>
              <a:rPr lang="en-US" dirty="0"/>
              <a:t>That if there is no penetrative vaginal sex , there is no HPV risk</a:t>
            </a:r>
          </a:p>
          <a:p>
            <a:pPr marL="228600" indent="-228600">
              <a:buAutoNum type="arabicPeriod"/>
            </a:pPr>
            <a:r>
              <a:rPr lang="en-US" dirty="0"/>
              <a:t>That those who are transmasculine or other LGBTQ+ populations do not engage in penis-in-vagina or PIV sex, decreasing their HPV risk, or</a:t>
            </a:r>
          </a:p>
          <a:p>
            <a:pPr marL="228600" indent="-228600">
              <a:buAutoNum type="arabicPeriod"/>
            </a:pPr>
            <a:r>
              <a:rPr lang="en-US" dirty="0"/>
              <a:t>That a person is at minimal risk of HPV if they have never had PIV sex</a:t>
            </a:r>
          </a:p>
          <a:p>
            <a:pPr marL="228600" indent="-228600">
              <a:buAutoNum type="arabicPeriod"/>
            </a:pPr>
            <a:endParaRPr lang="en-US" dirty="0"/>
          </a:p>
          <a:p>
            <a:pPr marL="0" indent="0">
              <a:buNone/>
            </a:pPr>
            <a:r>
              <a:rPr lang="en-US" dirty="0"/>
              <a:t>These myths have been shown to be present not only in LGBTQ+ populations but often healthcare providers also subscribe to them despite evidence to the contrary</a:t>
            </a:r>
          </a:p>
          <a:p>
            <a:pPr marL="0" indent="0">
              <a:buNone/>
            </a:pPr>
            <a:endParaRPr lang="en-US" dirty="0"/>
          </a:p>
          <a:p>
            <a:pPr marL="0" indent="0">
              <a:buNone/>
            </a:pPr>
            <a:r>
              <a:rPr lang="en-US" dirty="0"/>
              <a:t>People with certain LGBT identities only engage in certain sexual practices, thus decreasing their HPV risk,, for example, people may assume that someone who identifies as lesbian never has PIV sex thus decreasing their HPV risk,  or that gay men have more anal </a:t>
            </a:r>
            <a:r>
              <a:rPr lang="en-US" dirty="0" err="1"/>
              <a:t>insertive</a:t>
            </a:r>
            <a:r>
              <a:rPr lang="en-US" dirty="0"/>
              <a:t> sex thus increasing their HPV risk</a:t>
            </a:r>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As we close, I want to briefly remind you of HPV prevention strategies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992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HPV vaccination guidelines that remind us that initiation of HPV vaccination recommendation early is essential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66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 up vaccinations should be recommended until age 26.</a:t>
            </a:r>
          </a:p>
          <a:p>
            <a:endParaRPr lang="en-US" dirty="0"/>
          </a:p>
          <a:p>
            <a:r>
              <a:rPr lang="en-US" dirty="0"/>
              <a:t>Although not endorsed by ACS, of note, the advisory committee on immunization practices (ACIP) suggests that clinicians may consider discussion and shared decision making with people ages 27-45 years of age most likely to benefit from HPV vaccination</a:t>
            </a:r>
          </a:p>
          <a:p>
            <a:pPr>
              <a:lnSpc>
                <a:spcPct val="160000"/>
              </a:lnSpc>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451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EA55B1-A59B-4329-A651-207A74E89ED5}" type="slidenum">
              <a:rPr lang="en-US" smtClean="0"/>
              <a:t>26</a:t>
            </a:fld>
            <a:endParaRPr lang="en-US"/>
          </a:p>
        </p:txBody>
      </p:sp>
    </p:spTree>
    <p:extLst>
      <p:ext uri="{BB962C8B-B14F-4D97-AF65-F5344CB8AC3E}">
        <p14:creationId xmlns:p14="http://schemas.microsoft.com/office/powerpoint/2010/main" val="1824618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b="1" dirty="0">
                <a:solidFill>
                  <a:srgbClr val="2D3E47"/>
                </a:solidFill>
                <a:latin typeface="Open Sans"/>
                <a:ea typeface="Open Sans"/>
                <a:cs typeface="Open Sans"/>
              </a:rPr>
              <a:t>Facilitator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53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a:t>
            </a:r>
          </a:p>
        </p:txBody>
      </p:sp>
      <p:sp>
        <p:nvSpPr>
          <p:cNvPr id="4" name="Slide Number Placeholder 3"/>
          <p:cNvSpPr>
            <a:spLocks noGrp="1"/>
          </p:cNvSpPr>
          <p:nvPr>
            <p:ph type="sldNum" sz="quarter" idx="5"/>
          </p:nvPr>
        </p:nvSpPr>
        <p:spPr/>
        <p:txBody>
          <a:bodyPr/>
          <a:lstStyle/>
          <a:p>
            <a:fld id="{F8EA55B1-A59B-4329-A651-207A74E89ED5}" type="slidenum">
              <a:rPr lang="en-US" smtClean="0"/>
              <a:t>28</a:t>
            </a:fld>
            <a:endParaRPr lang="en-US"/>
          </a:p>
        </p:txBody>
      </p:sp>
    </p:spTree>
    <p:extLst>
      <p:ext uri="{BB962C8B-B14F-4D97-AF65-F5344CB8AC3E}">
        <p14:creationId xmlns:p14="http://schemas.microsoft.com/office/powerpoint/2010/main" val="149772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F9C003-B461-9245-81B9-BC237E81C108}" type="slidenum">
              <a:rPr lang="en-US" smtClean="0"/>
              <a:t>29</a:t>
            </a:fld>
            <a:endParaRPr lang="en-US"/>
          </a:p>
        </p:txBody>
      </p:sp>
    </p:spTree>
    <p:extLst>
      <p:ext uri="{BB962C8B-B14F-4D97-AF65-F5344CB8AC3E}">
        <p14:creationId xmlns:p14="http://schemas.microsoft.com/office/powerpoint/2010/main" val="880524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b="1" dirty="0">
                <a:solidFill>
                  <a:srgbClr val="2D3E47"/>
                </a:solidFill>
                <a:latin typeface="Open Sans"/>
                <a:ea typeface="Open Sans"/>
                <a:cs typeface="Open Sans"/>
              </a:rPr>
              <a:t>Facilitator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0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Calibri"/>
              </a:rPr>
              <a:t>Elizabeth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0692C2-EA05-8342-B77D-5374659127DB}" type="slidenum">
              <a:rPr lang="en-US" smtClean="0"/>
              <a:t>3</a:t>
            </a:fld>
            <a:endParaRPr lang="en-US"/>
          </a:p>
        </p:txBody>
      </p:sp>
    </p:spTree>
    <p:extLst>
      <p:ext uri="{BB962C8B-B14F-4D97-AF65-F5344CB8AC3E}">
        <p14:creationId xmlns:p14="http://schemas.microsoft.com/office/powerpoint/2010/main" val="3306731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F9C003-B461-9245-81B9-BC237E81C108}" type="slidenum">
              <a:rPr lang="en-US" smtClean="0"/>
              <a:t>31</a:t>
            </a:fld>
            <a:endParaRPr lang="en-US"/>
          </a:p>
        </p:txBody>
      </p:sp>
    </p:spTree>
    <p:extLst>
      <p:ext uri="{BB962C8B-B14F-4D97-AF65-F5344CB8AC3E}">
        <p14:creationId xmlns:p14="http://schemas.microsoft.com/office/powerpoint/2010/main" val="451790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DEB7EE2-04A2-4FB2-9625-C9C73AC4D3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6059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Julie Waters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692C2-EA05-8342-B77D-537465912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7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b="1" dirty="0">
                <a:solidFill>
                  <a:srgbClr val="2D3E47"/>
                </a:solidFill>
                <a:latin typeface="Open Sans"/>
                <a:ea typeface="Open Sans"/>
                <a:cs typeface="Open Sans"/>
              </a:rPr>
              <a:t>Elizabeth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39589-3E79-4C82-AA4A-FE78234FAA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109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must be read.  ECHO disclosures and for those who are not joining by video.  </a:t>
            </a:r>
          </a:p>
          <a:p>
            <a:r>
              <a:rPr lang="en-US" dirty="0">
                <a:cs typeface="Calibri"/>
              </a:rPr>
              <a:t>When we get to discussion we encourage you to come on camera for the </a:t>
            </a:r>
            <a:r>
              <a:rPr lang="en-US" dirty="0" err="1">
                <a:cs typeface="Calibri"/>
              </a:rPr>
              <a:t>conversaion</a:t>
            </a:r>
            <a:endParaRPr lang="en-US" dirty="0"/>
          </a:p>
        </p:txBody>
      </p:sp>
      <p:sp>
        <p:nvSpPr>
          <p:cNvPr id="4" name="Slide Number Placeholder 3"/>
          <p:cNvSpPr>
            <a:spLocks noGrp="1"/>
          </p:cNvSpPr>
          <p:nvPr>
            <p:ph type="sldNum" sz="quarter" idx="5"/>
          </p:nvPr>
        </p:nvSpPr>
        <p:spPr/>
        <p:txBody>
          <a:bodyPr/>
          <a:lstStyle/>
          <a:p>
            <a:fld id="{1EF9C003-B461-9245-81B9-BC237E81C108}" type="slidenum">
              <a:rPr lang="en-US" smtClean="0"/>
              <a:t>5</a:t>
            </a:fld>
            <a:endParaRPr lang="en-US"/>
          </a:p>
        </p:txBody>
      </p:sp>
    </p:spTree>
    <p:extLst>
      <p:ext uri="{BB962C8B-B14F-4D97-AF65-F5344CB8AC3E}">
        <p14:creationId xmlns:p14="http://schemas.microsoft.com/office/powerpoint/2010/main" val="88052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A55B1-A59B-4329-A651-207A74E89E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65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EA55B1-A59B-4329-A651-207A74E89ED5}" type="slidenum">
              <a:rPr lang="en-US" smtClean="0"/>
              <a:t>8</a:t>
            </a:fld>
            <a:endParaRPr lang="en-US"/>
          </a:p>
        </p:txBody>
      </p:sp>
    </p:spTree>
    <p:extLst>
      <p:ext uri="{BB962C8B-B14F-4D97-AF65-F5344CB8AC3E}">
        <p14:creationId xmlns:p14="http://schemas.microsoft.com/office/powerpoint/2010/main" val="802819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33">
              <a:defRPr/>
            </a:pPr>
            <a:r>
              <a:rPr lang="en-US" dirty="0">
                <a:solidFill>
                  <a:schemeClr val="tx1"/>
                </a:solidFill>
                <a:latin typeface="+mn-lt"/>
              </a:rPr>
              <a:t>Good Afternoon T</a:t>
            </a:r>
            <a:r>
              <a:rPr lang="en-US" baseline="0" dirty="0">
                <a:solidFill>
                  <a:schemeClr val="tx1"/>
                </a:solidFill>
                <a:latin typeface="+mn-lt"/>
              </a:rPr>
              <a:t>hank you for the opportunity to share with you this didactic content I have entitled </a:t>
            </a:r>
          </a:p>
          <a:p>
            <a:r>
              <a:rPr lang="en-US" baseline="0" dirty="0">
                <a:solidFill>
                  <a:schemeClr val="tx1"/>
                </a:solidFill>
                <a:latin typeface="+mn-lt"/>
              </a:rPr>
              <a:t>“</a:t>
            </a:r>
            <a:r>
              <a:rPr kumimoji="0" lang="en-US" sz="1200" b="1" i="0" u="none" strike="noStrike" kern="1200" cap="none" spc="0" normalizeH="0" baseline="0" noProof="0" dirty="0">
                <a:ln>
                  <a:noFill/>
                </a:ln>
                <a:solidFill>
                  <a:srgbClr val="1B365D"/>
                </a:solidFill>
                <a:effectLst/>
                <a:uLnTx/>
                <a:uFillTx/>
                <a:latin typeface="+mn-lt"/>
                <a:ea typeface="Source Sans Pro"/>
                <a:cs typeface="Calibri"/>
              </a:rPr>
              <a:t>HPV COULD AFFECT YOU AND ME WHETHER WE’RE CIS, STRAIGHT, QUEER, OR LGBT</a:t>
            </a:r>
            <a:r>
              <a:rPr kumimoji="0" lang="en-US" sz="1200" b="1" i="0" u="none" strike="noStrike" kern="1200" cap="none" spc="0" normalizeH="0" baseline="0" noProof="0" dirty="0">
                <a:ln>
                  <a:noFill/>
                </a:ln>
                <a:solidFill>
                  <a:srgbClr val="1B365D"/>
                </a:solidFill>
                <a:effectLst/>
                <a:uLnTx/>
                <a:uFillTx/>
                <a:latin typeface="+mn-lt"/>
                <a:ea typeface="Source Sans Pro"/>
                <a:cs typeface="Arial" panose="020B0604020202020204" pitchFamily="34" charset="0"/>
              </a:rPr>
              <a:t>”</a:t>
            </a:r>
            <a:endParaRPr lang="en-US" dirty="0"/>
          </a:p>
          <a:p>
            <a:pPr defTabSz="457133">
              <a:defRPr/>
            </a:pPr>
            <a:endParaRPr lang="en-US" dirty="0">
              <a:solidFill>
                <a:schemeClr val="tx1"/>
              </a:solidFill>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DF789-94B5-1D44-8490-B0865593FA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84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C88"/>
                </a:solidFill>
                <a:latin typeface="+mn-lt"/>
                <a:ea typeface="Source Sans Pro"/>
                <a:cs typeface="Calibri"/>
              </a:rPr>
              <a:t>WHY FOCUS ON LGBTQ+ and HPV?</a:t>
            </a:r>
          </a:p>
          <a:p>
            <a:endParaRPr lang="en-US" sz="1200" dirty="0">
              <a:solidFill>
                <a:srgbClr val="007C88"/>
              </a:solidFill>
              <a:latin typeface="+mn-lt"/>
              <a:ea typeface="Source Sans Pr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solidFill>
                <a:latin typeface="+mn-lt"/>
                <a:cs typeface="Calibri" panose="020F0502020204030204" pitchFamily="34" charset="0"/>
              </a:rPr>
              <a:t>Here are today’s Echo Objectives that will answer that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2"/>
              </a:solidFill>
              <a:latin typeface="+mn-lt"/>
              <a:cs typeface="Calibri" panose="020F0502020204030204" pitchFamily="34" charset="0"/>
            </a:endParaRPr>
          </a:p>
          <a:p>
            <a:pPr marL="0" indent="0" defTabSz="457200">
              <a:buFont typeface="Arial" panose="020B0604020202020204" pitchFamily="34" charset="0"/>
              <a:buNone/>
              <a:defRPr/>
            </a:pPr>
            <a:r>
              <a:rPr kumimoji="0" lang="en-US" altLang="en-US" sz="1200" b="0" i="0" u="none" strike="noStrike" kern="1200" cap="none" spc="0" normalizeH="0" baseline="0" noProof="0" dirty="0">
                <a:ln>
                  <a:noFill/>
                </a:ln>
                <a:solidFill>
                  <a:srgbClr val="1B365D"/>
                </a:solidFill>
                <a:effectLst/>
                <a:uLnTx/>
                <a:uFillTx/>
                <a:latin typeface="+mn-lt"/>
                <a:ea typeface="ＭＳ Ｐゴシック"/>
              </a:rPr>
              <a:t>HPV  is </a:t>
            </a:r>
            <a:r>
              <a:rPr kumimoji="0" lang="en-US" altLang="en-US" sz="1200" b="1" i="0" u="none" strike="noStrike" kern="1200" cap="none" spc="0" normalizeH="0" baseline="0" noProof="0" dirty="0">
                <a:ln>
                  <a:noFill/>
                </a:ln>
                <a:solidFill>
                  <a:srgbClr val="1B365D"/>
                </a:solidFill>
                <a:effectLst/>
                <a:uLnTx/>
                <a:uFillTx/>
                <a:latin typeface="+mn-lt"/>
                <a:ea typeface="ＭＳ Ｐゴシック"/>
              </a:rPr>
              <a:t>VERY</a:t>
            </a:r>
            <a:r>
              <a:rPr kumimoji="0" lang="en-US" altLang="en-US" sz="1200" b="0" i="0" u="none" strike="noStrike" kern="1200" cap="none" spc="0" normalizeH="0" baseline="0" noProof="0" dirty="0">
                <a:ln>
                  <a:noFill/>
                </a:ln>
                <a:solidFill>
                  <a:srgbClr val="1B365D"/>
                </a:solidFill>
                <a:effectLst/>
                <a:uLnTx/>
                <a:uFillTx/>
                <a:latin typeface="+mn-lt"/>
                <a:ea typeface="ＭＳ Ｐゴシック"/>
              </a:rPr>
              <a:t> common, with approximately 80% of individuals having an HPV infection during their lifetime,  and about 15 types of HPV can cause cancer</a:t>
            </a:r>
            <a:endParaRPr lang="en-US" sz="1200" dirty="0">
              <a:latin typeface="+mn-lt"/>
              <a:cs typeface="Calibri"/>
            </a:endParaRPr>
          </a:p>
          <a:p>
            <a:endParaRPr lang="en-US" sz="230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EA0C3-1D70-8141-86FD-7818C80F18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17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10E2-BC57-46DB-8482-EBF2673D54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85B96-985F-4D5A-9FDC-608FEA99C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8A61DB-22FD-4E8D-A68C-3EBCC9BE9550}"/>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BB05A2DF-CFB5-4EE4-9535-C06F97F58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582AD-6543-464A-9BD4-86AF1DFFF13F}"/>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470617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18BF-FEE4-42FF-A8A2-EEF7FB0144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31252-C4A8-48D1-89E9-F9FF421ED4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4956B-55E3-40E0-877E-9E616CF0A591}"/>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C1B03BD9-3BAA-4123-B2D5-143D6D64F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F0507-5888-49BD-BAE9-5EC8E8E2943D}"/>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79036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CEEA0-4310-48EC-8593-CE453D72DD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DA95A0-9219-438F-B9AD-409F606D53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9E734-CB46-460F-8A3C-D5E17A012B08}"/>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DA896B22-FFF7-4C42-B716-02D852688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6778F-7E38-45E7-8C2B-0AE6E5AA0690}"/>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673413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11">
              <a:defRPr sz="1800"/>
            </a:lvl2pPr>
            <a:lvl3pPr marL="457223">
              <a:defRPr sz="1600"/>
            </a:lvl3pPr>
            <a:lvl4pPr marL="685834">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3"/>
            <a:ext cx="4114800" cy="365125"/>
          </a:xfrm>
        </p:spPr>
        <p:txBody>
          <a:bodyPr/>
          <a:lstStyle>
            <a:lvl1pPr>
              <a:defRPr baseline="0">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1"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1" y="178001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a:p>
        </p:txBody>
      </p:sp>
    </p:spTree>
    <p:extLst>
      <p:ext uri="{BB962C8B-B14F-4D97-AF65-F5344CB8AC3E}">
        <p14:creationId xmlns:p14="http://schemas.microsoft.com/office/powerpoint/2010/main" val="1223981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B3E8AA1-1EEA-E745-9314-9FCC07654F02}"/>
              </a:ext>
            </a:extLst>
          </p:cNvPr>
          <p:cNvSpPr>
            <a:spLocks noGrp="1"/>
          </p:cNvSpPr>
          <p:nvPr>
            <p:ph type="pic" sz="quarter" idx="15"/>
          </p:nvPr>
        </p:nvSpPr>
        <p:spPr>
          <a:xfrm>
            <a:off x="304801" y="228603"/>
            <a:ext cx="8148203" cy="6411913"/>
          </a:xfrm>
          <a:custGeom>
            <a:avLst/>
            <a:gdLst>
              <a:gd name="connsiteX0" fmla="*/ 0 w 4340225"/>
              <a:gd name="connsiteY0" fmla="*/ 0 h 6411913"/>
              <a:gd name="connsiteX1" fmla="*/ 4340225 w 4340225"/>
              <a:gd name="connsiteY1" fmla="*/ 0 h 6411913"/>
              <a:gd name="connsiteX2" fmla="*/ 4340225 w 4340225"/>
              <a:gd name="connsiteY2" fmla="*/ 6411913 h 6411913"/>
              <a:gd name="connsiteX3" fmla="*/ 0 w 4340225"/>
              <a:gd name="connsiteY3" fmla="*/ 6411913 h 6411913"/>
              <a:gd name="connsiteX4" fmla="*/ 0 w 4340225"/>
              <a:gd name="connsiteY4" fmla="*/ 0 h 6411913"/>
              <a:gd name="connsiteX0" fmla="*/ 0 w 6122726"/>
              <a:gd name="connsiteY0" fmla="*/ 11574 h 6423487"/>
              <a:gd name="connsiteX1" fmla="*/ 6122726 w 6122726"/>
              <a:gd name="connsiteY1" fmla="*/ 0 h 6423487"/>
              <a:gd name="connsiteX2" fmla="*/ 4340225 w 6122726"/>
              <a:gd name="connsiteY2" fmla="*/ 6423487 h 6423487"/>
              <a:gd name="connsiteX3" fmla="*/ 0 w 6122726"/>
              <a:gd name="connsiteY3" fmla="*/ 6423487 h 6423487"/>
              <a:gd name="connsiteX4" fmla="*/ 0 w 6122726"/>
              <a:gd name="connsiteY4" fmla="*/ 11574 h 6423487"/>
              <a:gd name="connsiteX0" fmla="*/ 0 w 6111152"/>
              <a:gd name="connsiteY0" fmla="*/ 0 h 6411913"/>
              <a:gd name="connsiteX1" fmla="*/ 6111152 w 6111152"/>
              <a:gd name="connsiteY1" fmla="*/ 1 h 6411913"/>
              <a:gd name="connsiteX2" fmla="*/ 4340225 w 6111152"/>
              <a:gd name="connsiteY2" fmla="*/ 6411913 h 6411913"/>
              <a:gd name="connsiteX3" fmla="*/ 0 w 6111152"/>
              <a:gd name="connsiteY3" fmla="*/ 6411913 h 6411913"/>
              <a:gd name="connsiteX4" fmla="*/ 0 w 6111152"/>
              <a:gd name="connsiteY4" fmla="*/ 0 h 64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152" h="6411913">
                <a:moveTo>
                  <a:pt x="0" y="0"/>
                </a:moveTo>
                <a:lnTo>
                  <a:pt x="6111152" y="1"/>
                </a:lnTo>
                <a:lnTo>
                  <a:pt x="4340225" y="6411913"/>
                </a:lnTo>
                <a:lnTo>
                  <a:pt x="0" y="6411913"/>
                </a:lnTo>
                <a:lnTo>
                  <a:pt x="0" y="0"/>
                </a:lnTo>
                <a:close/>
              </a:path>
            </a:pathLst>
          </a:custGeom>
        </p:spPr>
        <p:txBody>
          <a:bodyPr/>
          <a:lstStyle/>
          <a:p>
            <a:endParaRPr lang="en-US"/>
          </a:p>
        </p:txBody>
      </p:sp>
      <p:sp>
        <p:nvSpPr>
          <p:cNvPr id="2" name="Title 1"/>
          <p:cNvSpPr>
            <a:spLocks noGrp="1"/>
          </p:cNvSpPr>
          <p:nvPr>
            <p:ph type="ctrTitle"/>
          </p:nvPr>
        </p:nvSpPr>
        <p:spPr>
          <a:xfrm>
            <a:off x="7772399" y="3008305"/>
            <a:ext cx="4114800" cy="1904951"/>
          </a:xfrm>
        </p:spPr>
        <p:txBody>
          <a:bodyPr lIns="0" tIns="0" rIns="0" bIns="0" anchor="b">
            <a:normAutofit/>
          </a:bodyPr>
          <a:lstStyle>
            <a:lvl1pPr algn="l">
              <a:defRPr sz="4000" baseline="0"/>
            </a:lvl1pPr>
          </a:lstStyle>
          <a:p>
            <a:r>
              <a:rPr lang="en-US"/>
              <a:t>Click to edit Master title style</a:t>
            </a:r>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pic>
        <p:nvPicPr>
          <p:cNvPr id="14" name="Picture 13" descr="Graphical user interface, text, application&#10;&#10;Description automatically generated">
            <a:extLst>
              <a:ext uri="{FF2B5EF4-FFF2-40B4-BE49-F238E27FC236}">
                <a16:creationId xmlns:a16="http://schemas.microsoft.com/office/drawing/2014/main" id="{79537E0B-7661-DB41-9E38-25DEED5436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7015" y="5386039"/>
            <a:ext cx="1040674" cy="631420"/>
          </a:xfrm>
          <a:prstGeom prst="rect">
            <a:avLst/>
          </a:prstGeom>
        </p:spPr>
      </p:pic>
    </p:spTree>
    <p:extLst>
      <p:ext uri="{BB962C8B-B14F-4D97-AF65-F5344CB8AC3E}">
        <p14:creationId xmlns:p14="http://schemas.microsoft.com/office/powerpoint/2010/main" val="1928021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09601" y="536787"/>
            <a:ext cx="10972798" cy="1143000"/>
          </a:xfrm>
        </p:spPr>
        <p:txBody>
          <a:bodyPr/>
          <a:lstStyle>
            <a:lvl1pPr>
              <a:lnSpc>
                <a:spcPct val="80000"/>
              </a:lnSpc>
              <a:spcBef>
                <a:spcPts val="0"/>
              </a:spcBef>
              <a:spcAft>
                <a:spcPts val="533"/>
              </a:spcAft>
              <a:defRPr sz="4000" b="1" i="0" kern="2000" spc="100" baseline="0">
                <a:solidFill>
                  <a:schemeClr val="accent2"/>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800" b="0" i="0" spc="0" baseline="0">
                <a:solidFill>
                  <a:schemeClr val="accent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SLIDE TITLE HERE</a:t>
            </a:r>
          </a:p>
          <a:p>
            <a:pPr lvl="1"/>
            <a:r>
              <a:rPr lang="en-US"/>
              <a:t>Subtitle here</a:t>
            </a:r>
          </a:p>
        </p:txBody>
      </p:sp>
      <p:sp>
        <p:nvSpPr>
          <p:cNvPr id="17"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8"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a:t>cancer.org/global</a:t>
            </a:r>
          </a:p>
        </p:txBody>
      </p:sp>
    </p:spTree>
    <p:extLst>
      <p:ext uri="{BB962C8B-B14F-4D97-AF65-F5344CB8AC3E}">
        <p14:creationId xmlns:p14="http://schemas.microsoft.com/office/powerpoint/2010/main" val="302716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p15:clr>
            <a:srgbClr val="FBAE40"/>
          </p15:clr>
        </p15:guide>
        <p15:guide id="2" pos="7296">
          <p15:clr>
            <a:srgbClr val="FBAE40"/>
          </p15:clr>
        </p15:guide>
        <p15:guide id="3" orient="horz" pos="3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442012" y="2766219"/>
            <a:ext cx="6220101" cy="1325563"/>
          </a:xfrm>
          <a:prstGeom prst="rect">
            <a:avLst/>
          </a:prstGeom>
        </p:spPr>
        <p:txBody>
          <a:bodyPr/>
          <a:lstStyle>
            <a:lvl1pPr>
              <a:defRPr b="1"/>
            </a:lvl1pPr>
          </a:lstStyle>
          <a:p>
            <a:r>
              <a:rPr lang="en-US"/>
              <a:t>Insert title here</a:t>
            </a:r>
          </a:p>
        </p:txBody>
      </p:sp>
      <p:pic>
        <p:nvPicPr>
          <p:cNvPr id="6" name="Picture Placeholder 9" descr="Bright, colorful geometric pattern ">
            <a:extLst>
              <a:ext uri="{FF2B5EF4-FFF2-40B4-BE49-F238E27FC236}">
                <a16:creationId xmlns:a16="http://schemas.microsoft.com/office/drawing/2014/main" id="{47BA4775-9232-44C1-8851-04B6753110FE}"/>
              </a:ext>
            </a:extLst>
          </p:cNvPr>
          <p:cNvPicPr>
            <a:picLocks noChangeAspect="1"/>
          </p:cNvPicPr>
          <p:nvPr userDrawn="1"/>
        </p:nvPicPr>
        <p:blipFill rotWithShape="1">
          <a:blip r:embed="rId2"/>
          <a:srcRect l="24" r="24"/>
          <a:stretch/>
        </p:blipFill>
        <p:spPr>
          <a:xfrm>
            <a:off x="-9236" y="0"/>
            <a:ext cx="4749282" cy="6858000"/>
          </a:xfrm>
          <a:prstGeom prst="rect">
            <a:avLst/>
          </a:prstGeom>
        </p:spPr>
      </p:pic>
    </p:spTree>
    <p:extLst>
      <p:ext uri="{BB962C8B-B14F-4D97-AF65-F5344CB8AC3E}">
        <p14:creationId xmlns:p14="http://schemas.microsoft.com/office/powerpoint/2010/main" val="293889031"/>
      </p:ext>
    </p:extLst>
  </p:cSld>
  <p:clrMapOvr>
    <a:masterClrMapping/>
  </p:clrMapOvr>
  <p:extLst>
    <p:ext uri="{DCECCB84-F9BA-43D5-87BE-67443E8EF086}">
      <p15:sldGuideLst xmlns:p15="http://schemas.microsoft.com/office/powerpoint/2012/main">
        <p15:guide id="1" pos="28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Patter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bg2"/>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477000"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a:t>Insert subtitle here</a:t>
            </a:r>
          </a:p>
          <a:p>
            <a:pPr lvl="1"/>
            <a:r>
              <a:rPr lang="en-US"/>
              <a:t>Insert content here</a:t>
            </a:r>
          </a:p>
        </p:txBody>
      </p:sp>
      <p:pic>
        <p:nvPicPr>
          <p:cNvPr id="6" name="Picture Placeholder 15" descr="Bright, colorful geometric pattern ">
            <a:extLst>
              <a:ext uri="{FF2B5EF4-FFF2-40B4-BE49-F238E27FC236}">
                <a16:creationId xmlns:a16="http://schemas.microsoft.com/office/drawing/2014/main" id="{D7C393D9-3916-4D61-9B6A-E1B16C079A2A}"/>
              </a:ext>
            </a:extLst>
          </p:cNvPr>
          <p:cNvPicPr>
            <a:picLocks noChangeAspect="1"/>
          </p:cNvPicPr>
          <p:nvPr userDrawn="1"/>
        </p:nvPicPr>
        <p:blipFill rotWithShape="1">
          <a:blip r:embed="rId2"/>
          <a:srcRect l="3" r="3"/>
          <a:stretch/>
        </p:blipFill>
        <p:spPr>
          <a:xfrm>
            <a:off x="7427913" y="0"/>
            <a:ext cx="4764087" cy="6858000"/>
          </a:xfrm>
          <a:prstGeom prst="rect">
            <a:avLst/>
          </a:prstGeom>
        </p:spPr>
      </p:pic>
    </p:spTree>
    <p:extLst>
      <p:ext uri="{BB962C8B-B14F-4D97-AF65-F5344CB8AC3E}">
        <p14:creationId xmlns:p14="http://schemas.microsoft.com/office/powerpoint/2010/main" val="101999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5"/>
        </a:solidFill>
        <a:effectLst/>
      </p:bgPr>
    </p:bg>
    <p:spTree>
      <p:nvGrpSpPr>
        <p:cNvPr id="1" name=""/>
        <p:cNvGrpSpPr/>
        <p:nvPr/>
      </p:nvGrpSpPr>
      <p:grpSpPr>
        <a:xfrm>
          <a:off x="0" y="0"/>
          <a:ext cx="0" cy="0"/>
          <a:chOff x="0" y="0"/>
          <a:chExt cx="0" cy="0"/>
        </a:xfrm>
      </p:grpSpPr>
      <p:pic>
        <p:nvPicPr>
          <p:cNvPr id="8" name="Picture Placeholder 9" descr="Bright, colorful geometric pattern ">
            <a:extLst>
              <a:ext uri="{FF2B5EF4-FFF2-40B4-BE49-F238E27FC236}">
                <a16:creationId xmlns:a16="http://schemas.microsoft.com/office/drawing/2014/main" id="{69F80BBC-9ED9-4167-818A-EB3FAEE372FA}"/>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Tree>
    <p:extLst>
      <p:ext uri="{BB962C8B-B14F-4D97-AF65-F5344CB8AC3E}">
        <p14:creationId xmlns:p14="http://schemas.microsoft.com/office/powerpoint/2010/main" val="329240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5"/>
                </a:solidFill>
              </a:defRPr>
            </a:lvl1pPr>
          </a:lstStyle>
          <a:p>
            <a:r>
              <a:rPr lang="en-US"/>
              <a:t>Insert title here</a:t>
            </a:r>
          </a:p>
        </p:txBody>
      </p:sp>
      <p:sp>
        <p:nvSpPr>
          <p:cNvPr id="10" name="Text Placeholder 15">
            <a:extLst>
              <a:ext uri="{FF2B5EF4-FFF2-40B4-BE49-F238E27FC236}">
                <a16:creationId xmlns:a16="http://schemas.microsoft.com/office/drawing/2014/main" id="{780F473D-F2DF-4163-AB6E-F7327F60EC4A}"/>
              </a:ext>
            </a:extLst>
          </p:cNvPr>
          <p:cNvSpPr>
            <a:spLocks noGrp="1"/>
          </p:cNvSpPr>
          <p:nvPr>
            <p:ph type="body" sz="quarter" idx="11" hasCustomPrompt="1"/>
          </p:nvPr>
        </p:nvSpPr>
        <p:spPr>
          <a:xfrm>
            <a:off x="762000" y="1432562"/>
            <a:ext cx="10667999" cy="1158237"/>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a:t>Insert subtitle here</a:t>
            </a:r>
          </a:p>
          <a:p>
            <a:pPr lvl="1"/>
            <a:r>
              <a:rPr lang="en-US"/>
              <a:t>Insert content here</a:t>
            </a:r>
          </a:p>
        </p:txBody>
      </p:sp>
      <p:sp>
        <p:nvSpPr>
          <p:cNvPr id="11" name="Table Placeholder 10">
            <a:extLst>
              <a:ext uri="{FF2B5EF4-FFF2-40B4-BE49-F238E27FC236}">
                <a16:creationId xmlns:a16="http://schemas.microsoft.com/office/drawing/2014/main" id="{7DC18506-6205-438F-AA5C-D337F9975FC3}"/>
              </a:ext>
            </a:extLst>
          </p:cNvPr>
          <p:cNvSpPr>
            <a:spLocks noGrp="1"/>
          </p:cNvSpPr>
          <p:nvPr>
            <p:ph type="tbl" sz="quarter" idx="12" hasCustomPrompt="1"/>
          </p:nvPr>
        </p:nvSpPr>
        <p:spPr>
          <a:xfrm>
            <a:off x="757381" y="2591662"/>
            <a:ext cx="10667999" cy="2833776"/>
          </a:xfrm>
          <a:prstGeom prst="rect">
            <a:avLst/>
          </a:prstGeom>
        </p:spPr>
        <p:txBody>
          <a:bodyPr/>
          <a:lstStyle>
            <a:lvl1pPr marL="0" indent="0">
              <a:buNone/>
              <a:defRPr sz="1800" b="0"/>
            </a:lvl1pPr>
          </a:lstStyle>
          <a:p>
            <a:r>
              <a:rPr lang="en-US"/>
              <a:t>Insert content here</a:t>
            </a:r>
          </a:p>
        </p:txBody>
      </p:sp>
      <p:pic>
        <p:nvPicPr>
          <p:cNvPr id="7" name="Picture Placeholder 20" descr="Bright, colorful geometric pattern ">
            <a:extLst>
              <a:ext uri="{FF2B5EF4-FFF2-40B4-BE49-F238E27FC236}">
                <a16:creationId xmlns:a16="http://schemas.microsoft.com/office/drawing/2014/main" id="{EB4660F5-5357-48E0-B5C6-3DECB6CB859E}"/>
              </a:ext>
            </a:extLst>
          </p:cNvPr>
          <p:cNvPicPr>
            <a:picLocks noChangeAspect="1"/>
          </p:cNvPicPr>
          <p:nvPr userDrawn="1"/>
        </p:nvPicPr>
        <p:blipFill rotWithShape="1">
          <a:blip r:embed="rId2"/>
          <a:srcRect t="193" b="193"/>
          <a:stretch/>
        </p:blipFill>
        <p:spPr>
          <a:xfrm>
            <a:off x="0" y="5990252"/>
            <a:ext cx="12192000" cy="867748"/>
          </a:xfrm>
          <a:prstGeom prst="rect">
            <a:avLst/>
          </a:prstGeom>
        </p:spPr>
      </p:pic>
    </p:spTree>
    <p:extLst>
      <p:ext uri="{BB962C8B-B14F-4D97-AF65-F5344CB8AC3E}">
        <p14:creationId xmlns:p14="http://schemas.microsoft.com/office/powerpoint/2010/main" val="628774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Patter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accent1"/>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a:t>Insert subtitle here</a:t>
            </a:r>
          </a:p>
          <a:p>
            <a:pPr lvl="1"/>
            <a:r>
              <a:rPr lang="en-US"/>
              <a:t>Insert content here</a:t>
            </a:r>
          </a:p>
        </p:txBody>
      </p:sp>
      <p:pic>
        <p:nvPicPr>
          <p:cNvPr id="6" name="Picture Placeholder 13" descr="Bright, colorful geometric pattern ">
            <a:extLst>
              <a:ext uri="{FF2B5EF4-FFF2-40B4-BE49-F238E27FC236}">
                <a16:creationId xmlns:a16="http://schemas.microsoft.com/office/drawing/2014/main" id="{2DB741D5-0593-4748-A4D3-EF1E436A1111}"/>
              </a:ext>
            </a:extLst>
          </p:cNvPr>
          <p:cNvPicPr>
            <a:picLocks noChangeAspect="1"/>
          </p:cNvPicPr>
          <p:nvPr userDrawn="1"/>
        </p:nvPicPr>
        <p:blipFill rotWithShape="1">
          <a:blip r:embed="rId2"/>
          <a:srcRect l="34" r="34"/>
          <a:stretch/>
        </p:blipFill>
        <p:spPr>
          <a:xfrm>
            <a:off x="0" y="0"/>
            <a:ext cx="4767943" cy="6858000"/>
          </a:xfrm>
          <a:prstGeom prst="rect">
            <a:avLst/>
          </a:prstGeom>
        </p:spPr>
      </p:pic>
    </p:spTree>
    <p:extLst>
      <p:ext uri="{BB962C8B-B14F-4D97-AF65-F5344CB8AC3E}">
        <p14:creationId xmlns:p14="http://schemas.microsoft.com/office/powerpoint/2010/main" val="256745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79A9-911C-4EAB-9AB1-FAD362C4D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6651D-4869-41FC-BB06-BDB3AF019B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11868-D31C-4CD0-B5BD-76013D244897}"/>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67FF0659-DC97-4C61-A3D9-AC3F5B611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379F3-2BFA-4698-9DF5-43EA5850B497}"/>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2152288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6">
                    <a:lumMod val="60000"/>
                    <a:lumOff val="40000"/>
                  </a:schemeClr>
                </a:solidFill>
              </a:defRPr>
            </a:lvl1pPr>
          </a:lstStyle>
          <a:p>
            <a:r>
              <a:rPr lang="en-US"/>
              <a:t>Insert title here</a:t>
            </a:r>
          </a:p>
        </p:txBody>
      </p:sp>
      <p:sp>
        <p:nvSpPr>
          <p:cNvPr id="7" name="Text Placeholder 15">
            <a:extLst>
              <a:ext uri="{FF2B5EF4-FFF2-40B4-BE49-F238E27FC236}">
                <a16:creationId xmlns:a16="http://schemas.microsoft.com/office/drawing/2014/main" id="{DF03C311-DDF4-44A3-9D51-D5FDC4A8E7B5}"/>
              </a:ext>
            </a:extLst>
          </p:cNvPr>
          <p:cNvSpPr>
            <a:spLocks noGrp="1"/>
          </p:cNvSpPr>
          <p:nvPr>
            <p:ph type="body" sz="quarter" idx="11" hasCustomPrompt="1"/>
          </p:nvPr>
        </p:nvSpPr>
        <p:spPr>
          <a:xfrm>
            <a:off x="762000" y="1432562"/>
            <a:ext cx="10667999" cy="927425"/>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a:t>Insert subtitle here</a:t>
            </a:r>
          </a:p>
          <a:p>
            <a:pPr lvl="1"/>
            <a:r>
              <a:rPr lang="en-US"/>
              <a:t>Insert content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762001" y="2369129"/>
            <a:ext cx="10667998" cy="3343657"/>
          </a:xfrm>
          <a:prstGeom prst="rect">
            <a:avLst/>
          </a:prstGeom>
        </p:spPr>
        <p:txBody>
          <a:bodyPr/>
          <a:lstStyle>
            <a:lvl1pPr marL="0" indent="0">
              <a:buNone/>
              <a:defRPr sz="1800" b="0"/>
            </a:lvl1pPr>
          </a:lstStyle>
          <a:p>
            <a:r>
              <a:rPr lang="en-US"/>
              <a:t>Insert Content here</a:t>
            </a:r>
          </a:p>
        </p:txBody>
      </p:sp>
      <p:pic>
        <p:nvPicPr>
          <p:cNvPr id="9" name="Picture Placeholder 11" descr="Bright, colorful geometric pattern ">
            <a:extLst>
              <a:ext uri="{FF2B5EF4-FFF2-40B4-BE49-F238E27FC236}">
                <a16:creationId xmlns:a16="http://schemas.microsoft.com/office/drawing/2014/main" id="{1DB66C56-FBAE-47D3-9818-61368D74DAE8}"/>
              </a:ext>
            </a:extLst>
          </p:cNvPr>
          <p:cNvPicPr>
            <a:picLocks noChangeAspect="1"/>
          </p:cNvPicPr>
          <p:nvPr userDrawn="1"/>
        </p:nvPicPr>
        <p:blipFill>
          <a:blip r:embed="rId2"/>
          <a:srcRect t="390" b="390"/>
          <a:stretch>
            <a:fillRect/>
          </a:stretch>
        </p:blipFill>
        <p:spPr>
          <a:xfrm>
            <a:off x="0" y="5999582"/>
            <a:ext cx="12192000" cy="858417"/>
          </a:xfrm>
          <a:prstGeom prst="rect">
            <a:avLst/>
          </a:prstGeom>
        </p:spPr>
      </p:pic>
    </p:spTree>
    <p:extLst>
      <p:ext uri="{BB962C8B-B14F-4D97-AF65-F5344CB8AC3E}">
        <p14:creationId xmlns:p14="http://schemas.microsoft.com/office/powerpoint/2010/main" val="3324806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hoto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F45076F-4240-4B40-8CE4-637DD751A68B}"/>
              </a:ext>
            </a:extLst>
          </p:cNvPr>
          <p:cNvSpPr>
            <a:spLocks noGrp="1"/>
          </p:cNvSpPr>
          <p:nvPr>
            <p:ph type="title" hasCustomPrompt="1"/>
          </p:nvPr>
        </p:nvSpPr>
        <p:spPr>
          <a:xfrm>
            <a:off x="762000" y="715963"/>
            <a:ext cx="5334000" cy="1189038"/>
          </a:xfrm>
          <a:prstGeom prst="rect">
            <a:avLst/>
          </a:prstGeom>
        </p:spPr>
        <p:txBody>
          <a:bodyPr anchor="t">
            <a:normAutofit/>
          </a:bodyPr>
          <a:lstStyle>
            <a:lvl1pPr>
              <a:spcBef>
                <a:spcPts val="1000"/>
              </a:spcBef>
              <a:defRPr sz="4000" b="1">
                <a:solidFill>
                  <a:schemeClr val="accent4"/>
                </a:solidFill>
              </a:defRPr>
            </a:lvl1pPr>
          </a:lstStyle>
          <a:p>
            <a:r>
              <a:rPr lang="en-US"/>
              <a:t>Insert title here</a:t>
            </a:r>
          </a:p>
        </p:txBody>
      </p:sp>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hasCustomPrompt="1"/>
          </p:nvPr>
        </p:nvSpPr>
        <p:spPr>
          <a:xfrm>
            <a:off x="762000" y="1905000"/>
            <a:ext cx="5334000" cy="3276600"/>
          </a:xfrm>
          <a:prstGeom prst="rect">
            <a:avLst/>
          </a:prstGeom>
        </p:spPr>
        <p:txBody>
          <a:bodyPr/>
          <a:lstStyle>
            <a:lvl1pPr marL="0" indent="0">
              <a:lnSpc>
                <a:spcPct val="100000"/>
              </a:lnSpc>
              <a:buNone/>
              <a:defRPr sz="1800" b="1"/>
            </a:lvl1pPr>
            <a:lvl2pPr marL="228600">
              <a:lnSpc>
                <a:spcPct val="100000"/>
              </a:lnSpc>
              <a:spcBef>
                <a:spcPts val="1000"/>
              </a:spcBef>
              <a:defRPr sz="1800"/>
            </a:lvl2pPr>
          </a:lstStyle>
          <a:p>
            <a:pPr lvl="0"/>
            <a:r>
              <a:rPr lang="en-US"/>
              <a:t>Insert subtitle here</a:t>
            </a:r>
          </a:p>
          <a:p>
            <a:pPr lvl="1"/>
            <a:r>
              <a:rPr lang="en-US"/>
              <a:t>Insert content here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prstGeom prst="rect">
            <a:avLst/>
          </a:prstGeom>
          <a:solidFill>
            <a:schemeClr val="tx2"/>
          </a:solidFill>
        </p:spPr>
        <p:txBody>
          <a:bodyPr>
            <a:normAutofit/>
          </a:bodyPr>
          <a:lstStyle>
            <a:lvl1pPr algn="ctr">
              <a:buNone/>
              <a:defRPr sz="1600"/>
            </a:lvl1pPr>
          </a:lstStyle>
          <a:p>
            <a:r>
              <a:rPr lang="en-US"/>
              <a:t>Click icon to add picture</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305541"/>
            <a:ext cx="4572000" cy="2362200"/>
          </a:xfrm>
          <a:prstGeom prst="rect">
            <a:avLst/>
          </a:prstGeom>
          <a:solidFill>
            <a:schemeClr val="tx2"/>
          </a:solidFill>
        </p:spPr>
        <p:txBody>
          <a:bodyPr>
            <a:normAutofit/>
          </a:bodyPr>
          <a:lstStyle>
            <a:lvl1pPr algn="ctr">
              <a:buNone/>
              <a:defRPr sz="1600"/>
            </a:lvl1pPr>
          </a:lstStyle>
          <a:p>
            <a:r>
              <a:rPr lang="en-US"/>
              <a:t>Click icon to add picture</a:t>
            </a:r>
          </a:p>
        </p:txBody>
      </p:sp>
      <p:pic>
        <p:nvPicPr>
          <p:cNvPr id="12" name="Picture Placeholder 19" descr="Bright, colorful geometric pattern ">
            <a:extLst>
              <a:ext uri="{FF2B5EF4-FFF2-40B4-BE49-F238E27FC236}">
                <a16:creationId xmlns:a16="http://schemas.microsoft.com/office/drawing/2014/main" id="{C93F15CF-2105-4C28-85E9-BBA03833263D}"/>
              </a:ext>
            </a:extLst>
          </p:cNvPr>
          <p:cNvPicPr>
            <a:picLocks noChangeAspect="1"/>
          </p:cNvPicPr>
          <p:nvPr userDrawn="1"/>
        </p:nvPicPr>
        <p:blipFill rotWithShape="1">
          <a:blip r:embed="rId2"/>
          <a:srcRect t="436" b="436"/>
          <a:stretch/>
        </p:blipFill>
        <p:spPr>
          <a:xfrm>
            <a:off x="0" y="5980922"/>
            <a:ext cx="12192000" cy="877078"/>
          </a:xfrm>
          <a:prstGeom prst="rect">
            <a:avLst/>
          </a:prstGeom>
        </p:spPr>
      </p:pic>
    </p:spTree>
    <p:extLst>
      <p:ext uri="{BB962C8B-B14F-4D97-AF65-F5344CB8AC3E}">
        <p14:creationId xmlns:p14="http://schemas.microsoft.com/office/powerpoint/2010/main" val="3312494514"/>
      </p:ext>
    </p:extLst>
  </p:cSld>
  <p:clrMapOvr>
    <a:masterClrMapping/>
  </p:clrMapOvr>
  <p:extLst>
    <p:ext uri="{DCECCB84-F9BA-43D5-87BE-67443E8EF086}">
      <p15:sldGuideLst xmlns:p15="http://schemas.microsoft.com/office/powerpoint/2012/main">
        <p15:guide id="1" orient="horz" pos="3672">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Pattern Content Blu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accent5"/>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477000"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a:t>Insert subtitle here</a:t>
            </a:r>
          </a:p>
          <a:p>
            <a:pPr lvl="1"/>
            <a:r>
              <a:rPr lang="en-US"/>
              <a:t>Insert content here</a:t>
            </a:r>
          </a:p>
        </p:txBody>
      </p:sp>
      <p:pic>
        <p:nvPicPr>
          <p:cNvPr id="5" name="Picture Placeholder 15" descr="Bright, colorful geometric pattern ">
            <a:extLst>
              <a:ext uri="{FF2B5EF4-FFF2-40B4-BE49-F238E27FC236}">
                <a16:creationId xmlns:a16="http://schemas.microsoft.com/office/drawing/2014/main" id="{9E2B3BF6-B5D6-4D6F-84C6-0EE24AC7C14A}"/>
              </a:ext>
            </a:extLst>
          </p:cNvPr>
          <p:cNvPicPr>
            <a:picLocks noChangeAspect="1"/>
          </p:cNvPicPr>
          <p:nvPr userDrawn="1"/>
        </p:nvPicPr>
        <p:blipFill rotWithShape="1">
          <a:blip r:embed="rId2"/>
          <a:srcRect l="3" r="3"/>
          <a:stretch/>
        </p:blipFill>
        <p:spPr>
          <a:xfrm>
            <a:off x="7427166" y="0"/>
            <a:ext cx="4764834" cy="6858000"/>
          </a:xfrm>
          <a:prstGeom prst="rect">
            <a:avLst/>
          </a:prstGeom>
        </p:spPr>
      </p:pic>
    </p:spTree>
    <p:extLst>
      <p:ext uri="{BB962C8B-B14F-4D97-AF65-F5344CB8AC3E}">
        <p14:creationId xmlns:p14="http://schemas.microsoft.com/office/powerpoint/2010/main" val="421245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bg1"/>
                </a:solidFill>
                <a:effectLst/>
                <a:latin typeface="+mj-lt"/>
                <a:ea typeface="+mn-ea"/>
                <a:cs typeface="Segoe UI" pitchFamily="34" charset="0"/>
              </a:defRPr>
            </a:lvl1pPr>
          </a:lstStyle>
          <a:p>
            <a:r>
              <a:rPr lang="en-US"/>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a:t>Insert content here</a:t>
            </a:r>
          </a:p>
        </p:txBody>
      </p:sp>
      <p:pic>
        <p:nvPicPr>
          <p:cNvPr id="6" name="Picture Placeholder 17" descr="Bright, colorful geometric pattern ">
            <a:extLst>
              <a:ext uri="{FF2B5EF4-FFF2-40B4-BE49-F238E27FC236}">
                <a16:creationId xmlns:a16="http://schemas.microsoft.com/office/drawing/2014/main" id="{9F278CC9-9968-40F5-B18F-B1D45BE36A49}"/>
              </a:ext>
            </a:extLst>
          </p:cNvPr>
          <p:cNvPicPr>
            <a:picLocks noChangeAspect="1"/>
          </p:cNvPicPr>
          <p:nvPr userDrawn="1"/>
        </p:nvPicPr>
        <p:blipFill rotWithShape="1">
          <a:blip r:embed="rId2"/>
          <a:srcRect t="390" b="390"/>
          <a:stretch/>
        </p:blipFill>
        <p:spPr>
          <a:xfrm>
            <a:off x="0" y="5999582"/>
            <a:ext cx="12192000" cy="858417"/>
          </a:xfrm>
          <a:prstGeom prst="rect">
            <a:avLst/>
          </a:prstGeom>
        </p:spPr>
      </p:pic>
    </p:spTree>
    <p:extLst>
      <p:ext uri="{BB962C8B-B14F-4D97-AF65-F5344CB8AC3E}">
        <p14:creationId xmlns:p14="http://schemas.microsoft.com/office/powerpoint/2010/main" val="2172349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Pattern Content Orang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bg2"/>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a:t>Insert subtitle here</a:t>
            </a:r>
          </a:p>
          <a:p>
            <a:pPr lvl="1"/>
            <a:r>
              <a:rPr lang="en-US"/>
              <a:t>Insert content here</a:t>
            </a:r>
          </a:p>
        </p:txBody>
      </p:sp>
      <p:pic>
        <p:nvPicPr>
          <p:cNvPr id="5" name="Picture Placeholder 13" descr="Bright, colorful geometric pattern ">
            <a:extLst>
              <a:ext uri="{FF2B5EF4-FFF2-40B4-BE49-F238E27FC236}">
                <a16:creationId xmlns:a16="http://schemas.microsoft.com/office/drawing/2014/main" id="{0E92939E-CAD0-4B0D-A39F-10B9B25E144D}"/>
              </a:ext>
            </a:extLst>
          </p:cNvPr>
          <p:cNvPicPr>
            <a:picLocks noChangeAspect="1"/>
          </p:cNvPicPr>
          <p:nvPr userDrawn="1"/>
        </p:nvPicPr>
        <p:blipFill rotWithShape="1">
          <a:blip r:embed="rId2"/>
          <a:srcRect l="34" r="34"/>
          <a:stretch/>
        </p:blipFill>
        <p:spPr>
          <a:xfrm>
            <a:off x="0" y="0"/>
            <a:ext cx="4767943" cy="6858000"/>
          </a:xfrm>
          <a:prstGeom prst="rect">
            <a:avLst/>
          </a:prstGeom>
        </p:spPr>
      </p:pic>
    </p:spTree>
    <p:extLst>
      <p:ext uri="{BB962C8B-B14F-4D97-AF65-F5344CB8AC3E}">
        <p14:creationId xmlns:p14="http://schemas.microsoft.com/office/powerpoint/2010/main" val="34556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B3E8AA1-1EEA-E745-9314-9FCC07654F02}"/>
              </a:ext>
            </a:extLst>
          </p:cNvPr>
          <p:cNvSpPr>
            <a:spLocks noGrp="1"/>
          </p:cNvSpPr>
          <p:nvPr>
            <p:ph type="pic" sz="quarter" idx="15"/>
          </p:nvPr>
        </p:nvSpPr>
        <p:spPr>
          <a:xfrm>
            <a:off x="304801" y="228603"/>
            <a:ext cx="8148203" cy="6411913"/>
          </a:xfrm>
          <a:custGeom>
            <a:avLst/>
            <a:gdLst>
              <a:gd name="connsiteX0" fmla="*/ 0 w 4340225"/>
              <a:gd name="connsiteY0" fmla="*/ 0 h 6411913"/>
              <a:gd name="connsiteX1" fmla="*/ 4340225 w 4340225"/>
              <a:gd name="connsiteY1" fmla="*/ 0 h 6411913"/>
              <a:gd name="connsiteX2" fmla="*/ 4340225 w 4340225"/>
              <a:gd name="connsiteY2" fmla="*/ 6411913 h 6411913"/>
              <a:gd name="connsiteX3" fmla="*/ 0 w 4340225"/>
              <a:gd name="connsiteY3" fmla="*/ 6411913 h 6411913"/>
              <a:gd name="connsiteX4" fmla="*/ 0 w 4340225"/>
              <a:gd name="connsiteY4" fmla="*/ 0 h 6411913"/>
              <a:gd name="connsiteX0" fmla="*/ 0 w 6122726"/>
              <a:gd name="connsiteY0" fmla="*/ 11574 h 6423487"/>
              <a:gd name="connsiteX1" fmla="*/ 6122726 w 6122726"/>
              <a:gd name="connsiteY1" fmla="*/ 0 h 6423487"/>
              <a:gd name="connsiteX2" fmla="*/ 4340225 w 6122726"/>
              <a:gd name="connsiteY2" fmla="*/ 6423487 h 6423487"/>
              <a:gd name="connsiteX3" fmla="*/ 0 w 6122726"/>
              <a:gd name="connsiteY3" fmla="*/ 6423487 h 6423487"/>
              <a:gd name="connsiteX4" fmla="*/ 0 w 6122726"/>
              <a:gd name="connsiteY4" fmla="*/ 11574 h 6423487"/>
              <a:gd name="connsiteX0" fmla="*/ 0 w 6111152"/>
              <a:gd name="connsiteY0" fmla="*/ 0 h 6411913"/>
              <a:gd name="connsiteX1" fmla="*/ 6111152 w 6111152"/>
              <a:gd name="connsiteY1" fmla="*/ 1 h 6411913"/>
              <a:gd name="connsiteX2" fmla="*/ 4340225 w 6111152"/>
              <a:gd name="connsiteY2" fmla="*/ 6411913 h 6411913"/>
              <a:gd name="connsiteX3" fmla="*/ 0 w 6111152"/>
              <a:gd name="connsiteY3" fmla="*/ 6411913 h 6411913"/>
              <a:gd name="connsiteX4" fmla="*/ 0 w 6111152"/>
              <a:gd name="connsiteY4" fmla="*/ 0 h 64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152" h="6411913">
                <a:moveTo>
                  <a:pt x="0" y="0"/>
                </a:moveTo>
                <a:lnTo>
                  <a:pt x="6111152" y="1"/>
                </a:lnTo>
                <a:lnTo>
                  <a:pt x="4340225" y="6411913"/>
                </a:lnTo>
                <a:lnTo>
                  <a:pt x="0" y="6411913"/>
                </a:lnTo>
                <a:lnTo>
                  <a:pt x="0" y="0"/>
                </a:lnTo>
                <a:close/>
              </a:path>
            </a:pathLst>
          </a:custGeom>
        </p:spPr>
        <p:txBody>
          <a:bodyPr/>
          <a:lstStyle/>
          <a:p>
            <a:endParaRPr lang="en-US"/>
          </a:p>
        </p:txBody>
      </p:sp>
      <p:sp>
        <p:nvSpPr>
          <p:cNvPr id="2" name="Title 1"/>
          <p:cNvSpPr>
            <a:spLocks noGrp="1"/>
          </p:cNvSpPr>
          <p:nvPr>
            <p:ph type="ctrTitle"/>
          </p:nvPr>
        </p:nvSpPr>
        <p:spPr>
          <a:xfrm>
            <a:off x="7504044" y="3515353"/>
            <a:ext cx="4114800" cy="2110195"/>
          </a:xfrm>
        </p:spPr>
        <p:txBody>
          <a:bodyPr lIns="0" tIns="0" rIns="0" bIns="0" anchor="b">
            <a:normAutofit/>
          </a:bodyPr>
          <a:lstStyle>
            <a:lvl1pPr algn="l">
              <a:defRPr sz="4000" baseline="0"/>
            </a:lvl1pPr>
          </a:lstStyle>
          <a:p>
            <a:r>
              <a:rPr lang="en-US"/>
              <a:t>Click to edit Master title style</a:t>
            </a:r>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6E1E6E74-3EE4-1340-A4DE-494A4767A0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04044" y="5995686"/>
            <a:ext cx="871343" cy="528680"/>
          </a:xfrm>
          <a:prstGeom prst="rect">
            <a:avLst/>
          </a:prstGeom>
        </p:spPr>
      </p:pic>
    </p:spTree>
    <p:extLst>
      <p:ext uri="{BB962C8B-B14F-4D97-AF65-F5344CB8AC3E}">
        <p14:creationId xmlns:p14="http://schemas.microsoft.com/office/powerpoint/2010/main" val="61290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2" y="1414464"/>
            <a:ext cx="6628436" cy="2387600"/>
          </a:xfrm>
        </p:spPr>
        <p:txBody>
          <a:bodyPr anchor="b">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609602" y="3894139"/>
            <a:ext cx="66284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7238036" y="228600"/>
            <a:ext cx="4368800" cy="6400800"/>
          </a:xfrm>
          <a:prstGeom prst="flowChartInputOutput">
            <a:avLst/>
          </a:prstGeom>
        </p:spPr>
        <p:txBody>
          <a:bodyPr/>
          <a:lstStyle/>
          <a:p>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pic>
        <p:nvPicPr>
          <p:cNvPr id="14" name="Picture 13" descr="Graphical user interface, text, application&#10;&#10;Description automatically generated">
            <a:extLst>
              <a:ext uri="{FF2B5EF4-FFF2-40B4-BE49-F238E27FC236}">
                <a16:creationId xmlns:a16="http://schemas.microsoft.com/office/drawing/2014/main" id="{B5E5B1F6-BDE4-944F-BFDB-7E6A781701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2" y="5960962"/>
            <a:ext cx="871343" cy="528680"/>
          </a:xfrm>
          <a:prstGeom prst="rect">
            <a:avLst/>
          </a:prstGeom>
        </p:spPr>
      </p:pic>
    </p:spTree>
    <p:extLst>
      <p:ext uri="{BB962C8B-B14F-4D97-AF65-F5344CB8AC3E}">
        <p14:creationId xmlns:p14="http://schemas.microsoft.com/office/powerpoint/2010/main" val="800729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B3E8AA1-1EEA-E745-9314-9FCC07654F02}"/>
              </a:ext>
            </a:extLst>
          </p:cNvPr>
          <p:cNvSpPr>
            <a:spLocks noGrp="1"/>
          </p:cNvSpPr>
          <p:nvPr>
            <p:ph type="pic" sz="quarter" idx="15"/>
          </p:nvPr>
        </p:nvSpPr>
        <p:spPr>
          <a:xfrm>
            <a:off x="304801" y="223046"/>
            <a:ext cx="8148203" cy="6411913"/>
          </a:xfrm>
          <a:custGeom>
            <a:avLst/>
            <a:gdLst>
              <a:gd name="connsiteX0" fmla="*/ 0 w 4340225"/>
              <a:gd name="connsiteY0" fmla="*/ 0 h 6411913"/>
              <a:gd name="connsiteX1" fmla="*/ 4340225 w 4340225"/>
              <a:gd name="connsiteY1" fmla="*/ 0 h 6411913"/>
              <a:gd name="connsiteX2" fmla="*/ 4340225 w 4340225"/>
              <a:gd name="connsiteY2" fmla="*/ 6411913 h 6411913"/>
              <a:gd name="connsiteX3" fmla="*/ 0 w 4340225"/>
              <a:gd name="connsiteY3" fmla="*/ 6411913 h 6411913"/>
              <a:gd name="connsiteX4" fmla="*/ 0 w 4340225"/>
              <a:gd name="connsiteY4" fmla="*/ 0 h 6411913"/>
              <a:gd name="connsiteX0" fmla="*/ 0 w 6122726"/>
              <a:gd name="connsiteY0" fmla="*/ 11574 h 6423487"/>
              <a:gd name="connsiteX1" fmla="*/ 6122726 w 6122726"/>
              <a:gd name="connsiteY1" fmla="*/ 0 h 6423487"/>
              <a:gd name="connsiteX2" fmla="*/ 4340225 w 6122726"/>
              <a:gd name="connsiteY2" fmla="*/ 6423487 h 6423487"/>
              <a:gd name="connsiteX3" fmla="*/ 0 w 6122726"/>
              <a:gd name="connsiteY3" fmla="*/ 6423487 h 6423487"/>
              <a:gd name="connsiteX4" fmla="*/ 0 w 6122726"/>
              <a:gd name="connsiteY4" fmla="*/ 11574 h 6423487"/>
              <a:gd name="connsiteX0" fmla="*/ 0 w 6111152"/>
              <a:gd name="connsiteY0" fmla="*/ 0 h 6411913"/>
              <a:gd name="connsiteX1" fmla="*/ 6111152 w 6111152"/>
              <a:gd name="connsiteY1" fmla="*/ 1 h 6411913"/>
              <a:gd name="connsiteX2" fmla="*/ 4340225 w 6111152"/>
              <a:gd name="connsiteY2" fmla="*/ 6411913 h 6411913"/>
              <a:gd name="connsiteX3" fmla="*/ 0 w 6111152"/>
              <a:gd name="connsiteY3" fmla="*/ 6411913 h 6411913"/>
              <a:gd name="connsiteX4" fmla="*/ 0 w 6111152"/>
              <a:gd name="connsiteY4" fmla="*/ 0 h 64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152" h="6411913">
                <a:moveTo>
                  <a:pt x="0" y="0"/>
                </a:moveTo>
                <a:lnTo>
                  <a:pt x="6111152" y="1"/>
                </a:lnTo>
                <a:lnTo>
                  <a:pt x="4340225" y="6411913"/>
                </a:lnTo>
                <a:lnTo>
                  <a:pt x="0" y="6411913"/>
                </a:lnTo>
                <a:lnTo>
                  <a:pt x="0" y="0"/>
                </a:lnTo>
                <a:close/>
              </a:path>
            </a:pathLst>
          </a:custGeom>
        </p:spPr>
        <p:txBody>
          <a:bodyPr/>
          <a:lstStyle/>
          <a:p>
            <a:endParaRPr lang="en-US"/>
          </a:p>
        </p:txBody>
      </p:sp>
      <p:sp>
        <p:nvSpPr>
          <p:cNvPr id="2" name="Title 1"/>
          <p:cNvSpPr>
            <a:spLocks noGrp="1"/>
          </p:cNvSpPr>
          <p:nvPr>
            <p:ph type="ctrTitle"/>
          </p:nvPr>
        </p:nvSpPr>
        <p:spPr>
          <a:xfrm>
            <a:off x="7068276" y="4143740"/>
            <a:ext cx="4593713" cy="2491219"/>
          </a:xfrm>
        </p:spPr>
        <p:txBody>
          <a:bodyPr lIns="0" tIns="0" rIns="0" bIns="0" anchor="t" anchorCtr="0">
            <a:normAutofit/>
          </a:bodyPr>
          <a:lstStyle>
            <a:lvl1pPr algn="r">
              <a:defRPr sz="4000" baseline="0"/>
            </a:lvl1pPr>
          </a:lstStyle>
          <a:p>
            <a:r>
              <a:rPr lang="en-US"/>
              <a:t>Click to edit</a:t>
            </a:r>
          </a:p>
        </p:txBody>
      </p:sp>
      <p:pic>
        <p:nvPicPr>
          <p:cNvPr id="8" name="Picture 7" descr="Graphical user interface, text, application&#10;&#10;Description automatically generated">
            <a:extLst>
              <a:ext uri="{FF2B5EF4-FFF2-40B4-BE49-F238E27FC236}">
                <a16:creationId xmlns:a16="http://schemas.microsoft.com/office/drawing/2014/main" id="{7844EF40-BA44-A148-9DE7-19160FD160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74626" y="3234863"/>
            <a:ext cx="987363" cy="599074"/>
          </a:xfrm>
          <a:prstGeom prst="rect">
            <a:avLst/>
          </a:prstGeom>
        </p:spPr>
      </p:pic>
    </p:spTree>
    <p:extLst>
      <p:ext uri="{BB962C8B-B14F-4D97-AF65-F5344CB8AC3E}">
        <p14:creationId xmlns:p14="http://schemas.microsoft.com/office/powerpoint/2010/main" val="1030531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2" y="3915547"/>
            <a:ext cx="5687028" cy="1113245"/>
          </a:xfrm>
        </p:spPr>
        <p:txBody>
          <a:bodyPr anchor="b" anchorCtr="0">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609602" y="5028792"/>
            <a:ext cx="5687028" cy="1085061"/>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6179116" y="246657"/>
            <a:ext cx="5781235" cy="641232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636"/>
              <a:gd name="connsiteY0" fmla="*/ 10000 h 10000"/>
              <a:gd name="connsiteX1" fmla="*/ 2000 w 10636"/>
              <a:gd name="connsiteY1" fmla="*/ 0 h 10000"/>
              <a:gd name="connsiteX2" fmla="*/ 10636 w 10636"/>
              <a:gd name="connsiteY2" fmla="*/ 18 h 10000"/>
              <a:gd name="connsiteX3" fmla="*/ 8000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18 h 10000"/>
              <a:gd name="connsiteX3" fmla="*/ 10579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0 h 10000"/>
              <a:gd name="connsiteX3" fmla="*/ 10579 w 10636"/>
              <a:gd name="connsiteY3" fmla="*/ 10000 h 10000"/>
              <a:gd name="connsiteX4" fmla="*/ 0 w 10636"/>
              <a:gd name="connsiteY4" fmla="*/ 10000 h 10000"/>
              <a:gd name="connsiteX0" fmla="*/ 0 w 10636"/>
              <a:gd name="connsiteY0" fmla="*/ 10000 h 10000"/>
              <a:gd name="connsiteX1" fmla="*/ 2000 w 10636"/>
              <a:gd name="connsiteY1" fmla="*/ 0 h 10000"/>
              <a:gd name="connsiteX2" fmla="*/ 10636 w 10636"/>
              <a:gd name="connsiteY2" fmla="*/ 0 h 10000"/>
              <a:gd name="connsiteX3" fmla="*/ 10579 w 10636"/>
              <a:gd name="connsiteY3" fmla="*/ 10000 h 10000"/>
              <a:gd name="connsiteX4" fmla="*/ 0 w 10636"/>
              <a:gd name="connsiteY4" fmla="*/ 10000 h 10000"/>
              <a:gd name="connsiteX0" fmla="*/ 0 w 10654"/>
              <a:gd name="connsiteY0" fmla="*/ 10000 h 10018"/>
              <a:gd name="connsiteX1" fmla="*/ 2000 w 10654"/>
              <a:gd name="connsiteY1" fmla="*/ 0 h 10018"/>
              <a:gd name="connsiteX2" fmla="*/ 10636 w 10654"/>
              <a:gd name="connsiteY2" fmla="*/ 0 h 10018"/>
              <a:gd name="connsiteX3" fmla="*/ 10650 w 10654"/>
              <a:gd name="connsiteY3" fmla="*/ 10018 h 10018"/>
              <a:gd name="connsiteX4" fmla="*/ 0 w 10654"/>
              <a:gd name="connsiteY4" fmla="*/ 10000 h 10018"/>
              <a:gd name="connsiteX0" fmla="*/ 0 w 11325"/>
              <a:gd name="connsiteY0" fmla="*/ 10036 h 10036"/>
              <a:gd name="connsiteX1" fmla="*/ 2671 w 11325"/>
              <a:gd name="connsiteY1" fmla="*/ 0 h 10036"/>
              <a:gd name="connsiteX2" fmla="*/ 11307 w 11325"/>
              <a:gd name="connsiteY2" fmla="*/ 0 h 10036"/>
              <a:gd name="connsiteX3" fmla="*/ 11321 w 11325"/>
              <a:gd name="connsiteY3" fmla="*/ 10018 h 10036"/>
              <a:gd name="connsiteX4" fmla="*/ 0 w 11325"/>
              <a:gd name="connsiteY4" fmla="*/ 10036 h 10036"/>
              <a:gd name="connsiteX0" fmla="*/ 0 w 11325"/>
              <a:gd name="connsiteY0" fmla="*/ 10036 h 10036"/>
              <a:gd name="connsiteX1" fmla="*/ 3130 w 11325"/>
              <a:gd name="connsiteY1" fmla="*/ 54 h 10036"/>
              <a:gd name="connsiteX2" fmla="*/ 11307 w 11325"/>
              <a:gd name="connsiteY2" fmla="*/ 0 h 10036"/>
              <a:gd name="connsiteX3" fmla="*/ 11321 w 11325"/>
              <a:gd name="connsiteY3" fmla="*/ 10018 h 10036"/>
              <a:gd name="connsiteX4" fmla="*/ 0 w 11325"/>
              <a:gd name="connsiteY4" fmla="*/ 10036 h 10036"/>
              <a:gd name="connsiteX0" fmla="*/ 0 w 12385"/>
              <a:gd name="connsiteY0" fmla="*/ 10036 h 10036"/>
              <a:gd name="connsiteX1" fmla="*/ 4190 w 12385"/>
              <a:gd name="connsiteY1" fmla="*/ 54 h 10036"/>
              <a:gd name="connsiteX2" fmla="*/ 12367 w 12385"/>
              <a:gd name="connsiteY2" fmla="*/ 0 h 10036"/>
              <a:gd name="connsiteX3" fmla="*/ 12381 w 12385"/>
              <a:gd name="connsiteY3" fmla="*/ 10018 h 10036"/>
              <a:gd name="connsiteX4" fmla="*/ 0 w 12385"/>
              <a:gd name="connsiteY4" fmla="*/ 10036 h 10036"/>
              <a:gd name="connsiteX0" fmla="*/ 0 w 12385"/>
              <a:gd name="connsiteY0" fmla="*/ 10036 h 10036"/>
              <a:gd name="connsiteX1" fmla="*/ 4367 w 12385"/>
              <a:gd name="connsiteY1" fmla="*/ 0 h 10036"/>
              <a:gd name="connsiteX2" fmla="*/ 12367 w 12385"/>
              <a:gd name="connsiteY2" fmla="*/ 0 h 10036"/>
              <a:gd name="connsiteX3" fmla="*/ 12381 w 12385"/>
              <a:gd name="connsiteY3" fmla="*/ 10018 h 10036"/>
              <a:gd name="connsiteX4" fmla="*/ 0 w 12385"/>
              <a:gd name="connsiteY4" fmla="*/ 10036 h 10036"/>
              <a:gd name="connsiteX0" fmla="*/ 0 w 12774"/>
              <a:gd name="connsiteY0" fmla="*/ 10018 h 10018"/>
              <a:gd name="connsiteX1" fmla="*/ 4756 w 12774"/>
              <a:gd name="connsiteY1" fmla="*/ 0 h 10018"/>
              <a:gd name="connsiteX2" fmla="*/ 12756 w 12774"/>
              <a:gd name="connsiteY2" fmla="*/ 0 h 10018"/>
              <a:gd name="connsiteX3" fmla="*/ 12770 w 12774"/>
              <a:gd name="connsiteY3" fmla="*/ 10018 h 10018"/>
              <a:gd name="connsiteX4" fmla="*/ 0 w 12774"/>
              <a:gd name="connsiteY4" fmla="*/ 10018 h 10018"/>
              <a:gd name="connsiteX0" fmla="*/ 0 w 12774"/>
              <a:gd name="connsiteY0" fmla="*/ 10018 h 10018"/>
              <a:gd name="connsiteX1" fmla="*/ 4933 w 12774"/>
              <a:gd name="connsiteY1" fmla="*/ 18 h 10018"/>
              <a:gd name="connsiteX2" fmla="*/ 12756 w 12774"/>
              <a:gd name="connsiteY2" fmla="*/ 0 h 10018"/>
              <a:gd name="connsiteX3" fmla="*/ 12770 w 12774"/>
              <a:gd name="connsiteY3" fmla="*/ 10018 h 10018"/>
              <a:gd name="connsiteX4" fmla="*/ 0 w 12774"/>
              <a:gd name="connsiteY4" fmla="*/ 10018 h 10018"/>
              <a:gd name="connsiteX0" fmla="*/ 0 w 13233"/>
              <a:gd name="connsiteY0" fmla="*/ 10000 h 10018"/>
              <a:gd name="connsiteX1" fmla="*/ 5392 w 13233"/>
              <a:gd name="connsiteY1" fmla="*/ 18 h 10018"/>
              <a:gd name="connsiteX2" fmla="*/ 13215 w 13233"/>
              <a:gd name="connsiteY2" fmla="*/ 0 h 10018"/>
              <a:gd name="connsiteX3" fmla="*/ 13229 w 13233"/>
              <a:gd name="connsiteY3" fmla="*/ 10018 h 10018"/>
              <a:gd name="connsiteX4" fmla="*/ 0 w 13233"/>
              <a:gd name="connsiteY4" fmla="*/ 10000 h 1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3" h="10018">
                <a:moveTo>
                  <a:pt x="0" y="10000"/>
                </a:moveTo>
                <a:lnTo>
                  <a:pt x="5392" y="18"/>
                </a:lnTo>
                <a:lnTo>
                  <a:pt x="13215" y="0"/>
                </a:lnTo>
                <a:cubicBezTo>
                  <a:pt x="13196" y="3327"/>
                  <a:pt x="13248" y="6691"/>
                  <a:pt x="13229" y="10018"/>
                </a:cubicBezTo>
                <a:lnTo>
                  <a:pt x="0" y="10000"/>
                </a:lnTo>
                <a:close/>
              </a:path>
            </a:pathLst>
          </a:custGeom>
        </p:spPr>
        <p:txBody>
          <a:bodyPr/>
          <a:lstStyle/>
          <a:p>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pic>
        <p:nvPicPr>
          <p:cNvPr id="14" name="Picture 13" descr="Graphical user interface, text, application&#10;&#10;Description automatically generated">
            <a:extLst>
              <a:ext uri="{FF2B5EF4-FFF2-40B4-BE49-F238E27FC236}">
                <a16:creationId xmlns:a16="http://schemas.microsoft.com/office/drawing/2014/main" id="{E743C8A4-329B-1C40-B6F7-CDF41CDA46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2" y="2886073"/>
            <a:ext cx="1112731" cy="675140"/>
          </a:xfrm>
          <a:prstGeom prst="rect">
            <a:avLst/>
          </a:prstGeom>
        </p:spPr>
      </p:pic>
    </p:spTree>
    <p:extLst>
      <p:ext uri="{BB962C8B-B14F-4D97-AF65-F5344CB8AC3E}">
        <p14:creationId xmlns:p14="http://schemas.microsoft.com/office/powerpoint/2010/main" val="1261221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522C253-7235-E94A-9C70-151418076F2B}"/>
              </a:ext>
            </a:extLst>
          </p:cNvPr>
          <p:cNvSpPr/>
          <p:nvPr userDrawn="1"/>
        </p:nvSpPr>
        <p:spPr>
          <a:xfrm>
            <a:off x="304800" y="3669176"/>
            <a:ext cx="11582400" cy="2960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308660" y="219921"/>
            <a:ext cx="11574683" cy="3209081"/>
          </a:xfrm>
          <a:prstGeom prst="rect">
            <a:avLst/>
          </a:prstGeom>
        </p:spPr>
        <p:txBody>
          <a:bodyPr/>
          <a:lstStyle/>
          <a:p>
            <a:endParaRPr lang="en-US"/>
          </a:p>
        </p:txBody>
      </p:sp>
      <p:sp>
        <p:nvSpPr>
          <p:cNvPr id="2" name="Title 1"/>
          <p:cNvSpPr>
            <a:spLocks noGrp="1"/>
          </p:cNvSpPr>
          <p:nvPr>
            <p:ph type="ctrTitle"/>
          </p:nvPr>
        </p:nvSpPr>
        <p:spPr>
          <a:xfrm>
            <a:off x="308660" y="3429000"/>
            <a:ext cx="5787341" cy="457200"/>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653007" y="4542153"/>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0100071-81EE-EA4D-A4D5-1A1D03CF8206}"/>
              </a:ext>
            </a:extLst>
          </p:cNvPr>
          <p:cNvSpPr>
            <a:spLocks noGrp="1"/>
          </p:cNvSpPr>
          <p:nvPr>
            <p:ph type="body" sz="quarter" idx="15"/>
          </p:nvPr>
        </p:nvSpPr>
        <p:spPr>
          <a:xfrm>
            <a:off x="4419600" y="4542153"/>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CF0142DC-63C6-194A-B6E9-0C1A9F1438C6}"/>
              </a:ext>
            </a:extLst>
          </p:cNvPr>
          <p:cNvSpPr>
            <a:spLocks noGrp="1"/>
          </p:cNvSpPr>
          <p:nvPr>
            <p:ph type="body" sz="quarter" idx="16"/>
          </p:nvPr>
        </p:nvSpPr>
        <p:spPr>
          <a:xfrm>
            <a:off x="8186193" y="4542153"/>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653007" y="4009717"/>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6" name="Text Placeholder 11">
            <a:extLst>
              <a:ext uri="{FF2B5EF4-FFF2-40B4-BE49-F238E27FC236}">
                <a16:creationId xmlns:a16="http://schemas.microsoft.com/office/drawing/2014/main" id="{F115A0C7-2718-3242-9D3E-ED6D12F4635F}"/>
              </a:ext>
            </a:extLst>
          </p:cNvPr>
          <p:cNvSpPr>
            <a:spLocks noGrp="1"/>
          </p:cNvSpPr>
          <p:nvPr>
            <p:ph type="body" sz="quarter" idx="18" hasCustomPrompt="1"/>
          </p:nvPr>
        </p:nvSpPr>
        <p:spPr>
          <a:xfrm>
            <a:off x="4419600" y="4009717"/>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7" name="Text Placeholder 11">
            <a:extLst>
              <a:ext uri="{FF2B5EF4-FFF2-40B4-BE49-F238E27FC236}">
                <a16:creationId xmlns:a16="http://schemas.microsoft.com/office/drawing/2014/main" id="{BFC9FE05-4FE1-0242-8219-EDBB0F7CD48C}"/>
              </a:ext>
            </a:extLst>
          </p:cNvPr>
          <p:cNvSpPr>
            <a:spLocks noGrp="1"/>
          </p:cNvSpPr>
          <p:nvPr>
            <p:ph type="body" sz="quarter" idx="19" hasCustomPrompt="1"/>
          </p:nvPr>
        </p:nvSpPr>
        <p:spPr>
          <a:xfrm>
            <a:off x="8186193" y="4009717"/>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Tree>
    <p:extLst>
      <p:ext uri="{BB962C8B-B14F-4D97-AF65-F5344CB8AC3E}">
        <p14:creationId xmlns:p14="http://schemas.microsoft.com/office/powerpoint/2010/main" val="542324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8FD5-B83A-4821-9551-9279E3B07A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9114CF-D7DC-4BA4-BD5D-25D87FC48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9A7D29-317E-42FD-87B9-35E3798113E6}"/>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AF56C01E-05D9-4FCA-9A1B-1949436DE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E3456-31E7-43B2-B2C8-0A242E04D7FC}"/>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031851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B606772-618D-EB49-AFDA-B845057D1F3A}"/>
              </a:ext>
            </a:extLst>
          </p:cNvPr>
          <p:cNvSpPr>
            <a:spLocks noGrp="1"/>
          </p:cNvSpPr>
          <p:nvPr>
            <p:ph type="body" sz="quarter" idx="15" hasCustomPrompt="1"/>
          </p:nvPr>
        </p:nvSpPr>
        <p:spPr>
          <a:xfrm>
            <a:off x="7693151" y="2767013"/>
            <a:ext cx="4267200" cy="3848460"/>
          </a:xfrm>
          <a:solidFill>
            <a:srgbClr val="073166"/>
          </a:solidFill>
          <a:ln>
            <a:noFill/>
          </a:ln>
        </p:spPr>
        <p:txBody>
          <a:bodyPr lIns="274320" tIns="914400" rIns="274320" bIns="914400" anchor="ctr" anchorCtr="0">
            <a:normAutofit/>
          </a:bodyPr>
          <a:lstStyle>
            <a:lvl1pPr marL="0" indent="0" algn="ctr">
              <a:lnSpc>
                <a:spcPct val="150000"/>
              </a:lnSpc>
              <a:buNone/>
              <a:defRPr sz="2000">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“Quote.”</a:t>
            </a:r>
          </a:p>
        </p:txBody>
      </p:sp>
      <p:sp>
        <p:nvSpPr>
          <p:cNvPr id="2" name="Title 1"/>
          <p:cNvSpPr>
            <a:spLocks noGrp="1"/>
          </p:cNvSpPr>
          <p:nvPr>
            <p:ph type="ctrTitle" hasCustomPrompt="1"/>
          </p:nvPr>
        </p:nvSpPr>
        <p:spPr>
          <a:xfrm>
            <a:off x="609602" y="1414464"/>
            <a:ext cx="6628436" cy="2387600"/>
          </a:xfrm>
        </p:spPr>
        <p:txBody>
          <a:bodyPr anchor="b">
            <a:normAutofit/>
          </a:bodyPr>
          <a:lstStyle>
            <a:lvl1pPr algn="l">
              <a:defRPr sz="4000" baseline="0"/>
            </a:lvl1pPr>
          </a:lstStyle>
          <a:p>
            <a:r>
              <a:rPr lang="en-US"/>
              <a:t>Click to edit Master title stylea</a:t>
            </a:r>
          </a:p>
        </p:txBody>
      </p:sp>
      <p:sp>
        <p:nvSpPr>
          <p:cNvPr id="3" name="Subtitle 2"/>
          <p:cNvSpPr>
            <a:spLocks noGrp="1"/>
          </p:cNvSpPr>
          <p:nvPr>
            <p:ph type="subTitle" idx="1"/>
          </p:nvPr>
        </p:nvSpPr>
        <p:spPr>
          <a:xfrm>
            <a:off x="609602" y="3894139"/>
            <a:ext cx="66284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7693151" y="242527"/>
            <a:ext cx="4267200" cy="3200400"/>
          </a:xfrm>
          <a:prstGeom prst="flowChartOffpageConnector">
            <a:avLst/>
          </a:prstGeom>
          <a:ln>
            <a:noFill/>
          </a:ln>
        </p:spPr>
        <p:txBody>
          <a:bodyPr/>
          <a:lstStyle/>
          <a:p>
            <a:endParaRPr lang="en-US"/>
          </a:p>
        </p:txBody>
      </p:sp>
    </p:spTree>
    <p:extLst>
      <p:ext uri="{BB962C8B-B14F-4D97-AF65-F5344CB8AC3E}">
        <p14:creationId xmlns:p14="http://schemas.microsoft.com/office/powerpoint/2010/main" val="2532020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B606772-618D-EB49-AFDA-B845057D1F3A}"/>
              </a:ext>
            </a:extLst>
          </p:cNvPr>
          <p:cNvSpPr>
            <a:spLocks noGrp="1"/>
          </p:cNvSpPr>
          <p:nvPr>
            <p:ph type="body" sz="quarter" idx="15" hasCustomPrompt="1"/>
          </p:nvPr>
        </p:nvSpPr>
        <p:spPr>
          <a:xfrm>
            <a:off x="7693151" y="2767013"/>
            <a:ext cx="4267200" cy="3848460"/>
          </a:xfrm>
          <a:solidFill>
            <a:srgbClr val="CC153E"/>
          </a:solidFill>
          <a:ln>
            <a:noFill/>
          </a:ln>
        </p:spPr>
        <p:txBody>
          <a:bodyPr lIns="274320" tIns="914400" rIns="274320" bIns="914400" anchor="ctr" anchorCtr="0">
            <a:normAutofit/>
          </a:bodyPr>
          <a:lstStyle>
            <a:lvl1pPr marL="0" indent="0" algn="ctr">
              <a:lnSpc>
                <a:spcPct val="150000"/>
              </a:lnSpc>
              <a:buNone/>
              <a:defRPr sz="2000">
                <a:solidFill>
                  <a:schemeClr val="bg1"/>
                </a:solidFill>
              </a:defRPr>
            </a:lvl1pPr>
            <a:lvl2pPr marL="457200" indent="0" algn="ctr">
              <a:buNone/>
              <a:defRPr sz="1600">
                <a:solidFill>
                  <a:schemeClr val="bg1"/>
                </a:solidFill>
              </a:defRPr>
            </a:lvl2pPr>
            <a:lvl3pPr marL="914400" indent="0" algn="ctr">
              <a:buNone/>
              <a:defRPr sz="1600">
                <a:solidFill>
                  <a:schemeClr val="bg1"/>
                </a:solidFill>
              </a:defRPr>
            </a:lvl3pPr>
            <a:lvl4pPr marL="1371600" indent="0" algn="ctr">
              <a:buNone/>
              <a:defRPr sz="1600">
                <a:solidFill>
                  <a:schemeClr val="bg1"/>
                </a:solidFill>
              </a:defRPr>
            </a:lvl4pPr>
            <a:lvl5pPr marL="1828800" indent="0" algn="ctr">
              <a:buNone/>
              <a:defRPr sz="1600">
                <a:solidFill>
                  <a:schemeClr val="bg1"/>
                </a:solidFill>
              </a:defRPr>
            </a:lvl5pPr>
          </a:lstStyle>
          <a:p>
            <a:pPr lvl="0"/>
            <a:r>
              <a:rPr lang="en-US"/>
              <a:t>“Quote.”</a:t>
            </a:r>
          </a:p>
        </p:txBody>
      </p:sp>
      <p:sp>
        <p:nvSpPr>
          <p:cNvPr id="2" name="Title 1"/>
          <p:cNvSpPr>
            <a:spLocks noGrp="1"/>
          </p:cNvSpPr>
          <p:nvPr>
            <p:ph type="ctrTitle"/>
          </p:nvPr>
        </p:nvSpPr>
        <p:spPr>
          <a:xfrm>
            <a:off x="609602" y="1414464"/>
            <a:ext cx="6628436" cy="2387600"/>
          </a:xfrm>
        </p:spPr>
        <p:txBody>
          <a:bodyPr anchor="b">
            <a:normAutofit/>
          </a:bodyPr>
          <a:lstStyle>
            <a:lvl1pPr algn="l">
              <a:defRPr sz="4000" baseline="0"/>
            </a:lvl1pPr>
          </a:lstStyle>
          <a:p>
            <a:r>
              <a:rPr lang="en-US"/>
              <a:t>Click to edit Master title style</a:t>
            </a:r>
          </a:p>
        </p:txBody>
      </p:sp>
      <p:sp>
        <p:nvSpPr>
          <p:cNvPr id="3" name="Subtitle 2"/>
          <p:cNvSpPr>
            <a:spLocks noGrp="1"/>
          </p:cNvSpPr>
          <p:nvPr>
            <p:ph type="subTitle" idx="1"/>
          </p:nvPr>
        </p:nvSpPr>
        <p:spPr>
          <a:xfrm>
            <a:off x="609602" y="3894139"/>
            <a:ext cx="662843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D0172F50-E4BE-DF42-A059-9FF980C60504}"/>
              </a:ext>
            </a:extLst>
          </p:cNvPr>
          <p:cNvSpPr>
            <a:spLocks noGrp="1"/>
          </p:cNvSpPr>
          <p:nvPr>
            <p:ph type="body" sz="quarter" idx="14"/>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984C4B45-0DD9-2E41-883D-218CB6422604}"/>
              </a:ext>
            </a:extLst>
          </p:cNvPr>
          <p:cNvSpPr>
            <a:spLocks noGrp="1"/>
          </p:cNvSpPr>
          <p:nvPr>
            <p:ph type="pic" sz="quarter" idx="13"/>
          </p:nvPr>
        </p:nvSpPr>
        <p:spPr>
          <a:xfrm>
            <a:off x="7693151" y="242527"/>
            <a:ext cx="4267200" cy="3200400"/>
          </a:xfrm>
          <a:prstGeom prst="flowChartOffpageConnector">
            <a:avLst/>
          </a:prstGeom>
          <a:ln>
            <a:noFill/>
          </a:ln>
        </p:spPr>
        <p:txBody>
          <a:bodyPr/>
          <a:lstStyle/>
          <a:p>
            <a:endParaRPr lang="en-US"/>
          </a:p>
        </p:txBody>
      </p:sp>
    </p:spTree>
    <p:extLst>
      <p:ext uri="{BB962C8B-B14F-4D97-AF65-F5344CB8AC3E}">
        <p14:creationId xmlns:p14="http://schemas.microsoft.com/office/powerpoint/2010/main" val="826966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304800" y="3669176"/>
            <a:ext cx="11582400" cy="2960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sp>
        <p:nvSpPr>
          <p:cNvPr id="2" name="Title 1"/>
          <p:cNvSpPr>
            <a:spLocks noGrp="1"/>
          </p:cNvSpPr>
          <p:nvPr>
            <p:ph type="ctrTitle"/>
          </p:nvPr>
        </p:nvSpPr>
        <p:spPr>
          <a:xfrm>
            <a:off x="308660" y="3429000"/>
            <a:ext cx="5787341" cy="457200"/>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653007" y="4542153"/>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C0100071-81EE-EA4D-A4D5-1A1D03CF8206}"/>
              </a:ext>
            </a:extLst>
          </p:cNvPr>
          <p:cNvSpPr>
            <a:spLocks noGrp="1"/>
          </p:cNvSpPr>
          <p:nvPr>
            <p:ph type="body" sz="quarter" idx="15"/>
          </p:nvPr>
        </p:nvSpPr>
        <p:spPr>
          <a:xfrm>
            <a:off x="4419600" y="4542153"/>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CF0142DC-63C6-194A-B6E9-0C1A9F1438C6}"/>
              </a:ext>
            </a:extLst>
          </p:cNvPr>
          <p:cNvSpPr>
            <a:spLocks noGrp="1"/>
          </p:cNvSpPr>
          <p:nvPr>
            <p:ph type="body" sz="quarter" idx="16"/>
          </p:nvPr>
        </p:nvSpPr>
        <p:spPr>
          <a:xfrm>
            <a:off x="8186193" y="4542153"/>
            <a:ext cx="3352800" cy="1690687"/>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653007" y="4009717"/>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6" name="Text Placeholder 11">
            <a:extLst>
              <a:ext uri="{FF2B5EF4-FFF2-40B4-BE49-F238E27FC236}">
                <a16:creationId xmlns:a16="http://schemas.microsoft.com/office/drawing/2014/main" id="{F115A0C7-2718-3242-9D3E-ED6D12F4635F}"/>
              </a:ext>
            </a:extLst>
          </p:cNvPr>
          <p:cNvSpPr>
            <a:spLocks noGrp="1"/>
          </p:cNvSpPr>
          <p:nvPr>
            <p:ph type="body" sz="quarter" idx="18" hasCustomPrompt="1"/>
          </p:nvPr>
        </p:nvSpPr>
        <p:spPr>
          <a:xfrm>
            <a:off x="4419600" y="4009717"/>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7" name="Text Placeholder 11">
            <a:extLst>
              <a:ext uri="{FF2B5EF4-FFF2-40B4-BE49-F238E27FC236}">
                <a16:creationId xmlns:a16="http://schemas.microsoft.com/office/drawing/2014/main" id="{BFC9FE05-4FE1-0242-8219-EDBB0F7CD48C}"/>
              </a:ext>
            </a:extLst>
          </p:cNvPr>
          <p:cNvSpPr>
            <a:spLocks noGrp="1"/>
          </p:cNvSpPr>
          <p:nvPr>
            <p:ph type="body" sz="quarter" idx="19" hasCustomPrompt="1"/>
          </p:nvPr>
        </p:nvSpPr>
        <p:spPr>
          <a:xfrm>
            <a:off x="8186193" y="4009717"/>
            <a:ext cx="3352800" cy="457201"/>
          </a:xfrm>
        </p:spPr>
        <p:txBody>
          <a:bodyPr anchor="b"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9" name="Text Placeholder 9">
            <a:extLst>
              <a:ext uri="{FF2B5EF4-FFF2-40B4-BE49-F238E27FC236}">
                <a16:creationId xmlns:a16="http://schemas.microsoft.com/office/drawing/2014/main" id="{6F0C44C9-C9CF-7448-BF1E-F5DCE648597B}"/>
              </a:ext>
            </a:extLst>
          </p:cNvPr>
          <p:cNvSpPr>
            <a:spLocks noGrp="1"/>
          </p:cNvSpPr>
          <p:nvPr>
            <p:ph type="body" sz="quarter" idx="20"/>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407771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8" name="Off-page Connector 17">
            <a:extLst>
              <a:ext uri="{FF2B5EF4-FFF2-40B4-BE49-F238E27FC236}">
                <a16:creationId xmlns:a16="http://schemas.microsoft.com/office/drawing/2014/main" id="{F5B80E9B-4ACE-1843-AA22-0C9DE05A1D93}"/>
              </a:ext>
            </a:extLst>
          </p:cNvPr>
          <p:cNvSpPr/>
          <p:nvPr userDrawn="1"/>
        </p:nvSpPr>
        <p:spPr>
          <a:xfrm rot="16200000">
            <a:off x="3835941" y="-2104078"/>
            <a:ext cx="1600200" cy="8105376"/>
          </a:xfrm>
          <a:prstGeom prst="flowChartOffpage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940649" y="1802289"/>
            <a:ext cx="6226385" cy="767292"/>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940649" y="1269855"/>
            <a:ext cx="6226385" cy="457201"/>
          </a:xfrm>
        </p:spPr>
        <p:txBody>
          <a:bodyPr anchor="b" anchorCtr="0">
            <a:noAutofit/>
          </a:bodyPr>
          <a:lstStyle>
            <a:lvl1pPr marL="0" indent="0">
              <a:buNone/>
              <a:defRPr sz="1700" b="1" i="0" cap="none" baseline="0">
                <a:solidFill>
                  <a:srgbClr val="CC153E"/>
                </a:solidFill>
                <a:latin typeface="Source Sans Pro" panose="020B0503030403020204" pitchFamily="34" charset="77"/>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9" name="Text Placeholder 9">
            <a:extLst>
              <a:ext uri="{FF2B5EF4-FFF2-40B4-BE49-F238E27FC236}">
                <a16:creationId xmlns:a16="http://schemas.microsoft.com/office/drawing/2014/main" id="{6F0C44C9-C9CF-7448-BF1E-F5DCE648597B}"/>
              </a:ext>
            </a:extLst>
          </p:cNvPr>
          <p:cNvSpPr>
            <a:spLocks noGrp="1"/>
          </p:cNvSpPr>
          <p:nvPr>
            <p:ph type="body" sz="quarter" idx="20"/>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8704EC30-846C-5E43-9996-A23229020E56}"/>
              </a:ext>
            </a:extLst>
          </p:cNvPr>
          <p:cNvSpPr>
            <a:spLocks noGrp="1"/>
          </p:cNvSpPr>
          <p:nvPr>
            <p:ph type="pic" sz="quarter" idx="21"/>
          </p:nvPr>
        </p:nvSpPr>
        <p:spPr>
          <a:xfrm>
            <a:off x="9046023" y="1148509"/>
            <a:ext cx="1645920" cy="1645920"/>
          </a:xfrm>
          <a:prstGeom prst="ellipse">
            <a:avLst/>
          </a:prstGeom>
        </p:spPr>
        <p:txBody>
          <a:bodyPr/>
          <a:lstStyle/>
          <a:p>
            <a:endParaRPr lang="en-US"/>
          </a:p>
        </p:txBody>
      </p:sp>
      <p:sp>
        <p:nvSpPr>
          <p:cNvPr id="23" name="Picture Placeholder 6">
            <a:extLst>
              <a:ext uri="{FF2B5EF4-FFF2-40B4-BE49-F238E27FC236}">
                <a16:creationId xmlns:a16="http://schemas.microsoft.com/office/drawing/2014/main" id="{BB5E5CB5-FD58-1140-875B-BA18C9ED31B1}"/>
              </a:ext>
            </a:extLst>
          </p:cNvPr>
          <p:cNvSpPr>
            <a:spLocks noGrp="1"/>
          </p:cNvSpPr>
          <p:nvPr>
            <p:ph type="pic" sz="quarter" idx="22"/>
          </p:nvPr>
        </p:nvSpPr>
        <p:spPr>
          <a:xfrm>
            <a:off x="9046023" y="2919436"/>
            <a:ext cx="1645920" cy="1645920"/>
          </a:xfrm>
          <a:prstGeom prst="ellipse">
            <a:avLst/>
          </a:prstGeom>
        </p:spPr>
        <p:txBody>
          <a:bodyPr/>
          <a:lstStyle/>
          <a:p>
            <a:endParaRPr lang="en-US"/>
          </a:p>
        </p:txBody>
      </p:sp>
      <p:sp>
        <p:nvSpPr>
          <p:cNvPr id="24" name="Picture Placeholder 6">
            <a:extLst>
              <a:ext uri="{FF2B5EF4-FFF2-40B4-BE49-F238E27FC236}">
                <a16:creationId xmlns:a16="http://schemas.microsoft.com/office/drawing/2014/main" id="{7C82F18D-0BDE-F048-A898-C38E8D20B2C4}"/>
              </a:ext>
            </a:extLst>
          </p:cNvPr>
          <p:cNvSpPr>
            <a:spLocks noGrp="1"/>
          </p:cNvSpPr>
          <p:nvPr>
            <p:ph type="pic" sz="quarter" idx="23"/>
          </p:nvPr>
        </p:nvSpPr>
        <p:spPr>
          <a:xfrm>
            <a:off x="9046023" y="4701937"/>
            <a:ext cx="1645920" cy="1645920"/>
          </a:xfrm>
          <a:prstGeom prst="ellipse">
            <a:avLst/>
          </a:prstGeom>
        </p:spPr>
        <p:txBody>
          <a:bodyPr/>
          <a:lstStyle/>
          <a:p>
            <a:endParaRPr lang="en-US"/>
          </a:p>
        </p:txBody>
      </p:sp>
      <p:sp>
        <p:nvSpPr>
          <p:cNvPr id="28" name="Off-page Connector 27">
            <a:extLst>
              <a:ext uri="{FF2B5EF4-FFF2-40B4-BE49-F238E27FC236}">
                <a16:creationId xmlns:a16="http://schemas.microsoft.com/office/drawing/2014/main" id="{9E2D7E13-A168-D34D-A119-0DCBE6DB4E52}"/>
              </a:ext>
            </a:extLst>
          </p:cNvPr>
          <p:cNvSpPr/>
          <p:nvPr userDrawn="1"/>
        </p:nvSpPr>
        <p:spPr>
          <a:xfrm rot="16200000">
            <a:off x="3835941" y="-333152"/>
            <a:ext cx="1600200" cy="8105376"/>
          </a:xfrm>
          <a:prstGeom prst="flowChartOffpage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 Placeholder 11">
            <a:extLst>
              <a:ext uri="{FF2B5EF4-FFF2-40B4-BE49-F238E27FC236}">
                <a16:creationId xmlns:a16="http://schemas.microsoft.com/office/drawing/2014/main" id="{CE8A921D-CE49-0240-B0AA-5475BE680BF4}"/>
              </a:ext>
            </a:extLst>
          </p:cNvPr>
          <p:cNvSpPr>
            <a:spLocks noGrp="1"/>
          </p:cNvSpPr>
          <p:nvPr>
            <p:ph type="body" sz="quarter" idx="24"/>
          </p:nvPr>
        </p:nvSpPr>
        <p:spPr>
          <a:xfrm>
            <a:off x="940649" y="3573215"/>
            <a:ext cx="6226385" cy="767292"/>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p:txBody>
      </p:sp>
      <p:sp>
        <p:nvSpPr>
          <p:cNvPr id="31" name="Off-page Connector 30">
            <a:extLst>
              <a:ext uri="{FF2B5EF4-FFF2-40B4-BE49-F238E27FC236}">
                <a16:creationId xmlns:a16="http://schemas.microsoft.com/office/drawing/2014/main" id="{8C6D9276-2458-9C45-8399-F22CDDD142D5}"/>
              </a:ext>
            </a:extLst>
          </p:cNvPr>
          <p:cNvSpPr/>
          <p:nvPr userDrawn="1"/>
        </p:nvSpPr>
        <p:spPr>
          <a:xfrm rot="16200000">
            <a:off x="3835941" y="1449349"/>
            <a:ext cx="1600200" cy="8105376"/>
          </a:xfrm>
          <a:prstGeom prst="flowChartOffpage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 Placeholder 11">
            <a:extLst>
              <a:ext uri="{FF2B5EF4-FFF2-40B4-BE49-F238E27FC236}">
                <a16:creationId xmlns:a16="http://schemas.microsoft.com/office/drawing/2014/main" id="{F691CA2A-1F4A-4D4B-8607-C2DE9FC48DEF}"/>
              </a:ext>
            </a:extLst>
          </p:cNvPr>
          <p:cNvSpPr>
            <a:spLocks noGrp="1"/>
          </p:cNvSpPr>
          <p:nvPr>
            <p:ph type="body" sz="quarter" idx="26"/>
          </p:nvPr>
        </p:nvSpPr>
        <p:spPr>
          <a:xfrm>
            <a:off x="940649" y="5355716"/>
            <a:ext cx="6226385" cy="767292"/>
          </a:xfrm>
        </p:spPr>
        <p:txBody>
          <a:bodyPr>
            <a:noAutofit/>
          </a:bodyPr>
          <a:lstStyle>
            <a:lvl1pPr marL="0" indent="0">
              <a:buNone/>
              <a:defRPr sz="1200"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a:p>
            <a:pPr lvl="1"/>
            <a:r>
              <a:rPr lang="en-US"/>
              <a:t>Second level</a:t>
            </a:r>
          </a:p>
          <a:p>
            <a:pPr lvl="2"/>
            <a:r>
              <a:rPr lang="en-US"/>
              <a:t>Third level</a:t>
            </a:r>
          </a:p>
        </p:txBody>
      </p:sp>
      <p:sp>
        <p:nvSpPr>
          <p:cNvPr id="34" name="Text Placeholder 11">
            <a:extLst>
              <a:ext uri="{FF2B5EF4-FFF2-40B4-BE49-F238E27FC236}">
                <a16:creationId xmlns:a16="http://schemas.microsoft.com/office/drawing/2014/main" id="{6C41AE2E-CD67-DA45-9C62-5E1578F9208A}"/>
              </a:ext>
            </a:extLst>
          </p:cNvPr>
          <p:cNvSpPr>
            <a:spLocks noGrp="1"/>
          </p:cNvSpPr>
          <p:nvPr>
            <p:ph type="body" sz="quarter" idx="27" hasCustomPrompt="1"/>
          </p:nvPr>
        </p:nvSpPr>
        <p:spPr>
          <a:xfrm>
            <a:off x="940649" y="3052356"/>
            <a:ext cx="6226385" cy="457201"/>
          </a:xfrm>
        </p:spPr>
        <p:txBody>
          <a:bodyPr anchor="b" anchorCtr="0">
            <a:noAutofit/>
          </a:bodyPr>
          <a:lstStyle>
            <a:lvl1pPr marL="0" indent="0">
              <a:buNone/>
              <a:defRPr sz="1700" b="1" i="0" cap="none" baseline="0">
                <a:solidFill>
                  <a:srgbClr val="CC153E"/>
                </a:solidFill>
                <a:latin typeface="Source Sans Pro" panose="020B0503030403020204" pitchFamily="34" charset="77"/>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36" name="Text Placeholder 11">
            <a:extLst>
              <a:ext uri="{FF2B5EF4-FFF2-40B4-BE49-F238E27FC236}">
                <a16:creationId xmlns:a16="http://schemas.microsoft.com/office/drawing/2014/main" id="{5C5F12DA-DCA8-324B-80DB-379A1EBB0CD0}"/>
              </a:ext>
            </a:extLst>
          </p:cNvPr>
          <p:cNvSpPr>
            <a:spLocks noGrp="1"/>
          </p:cNvSpPr>
          <p:nvPr>
            <p:ph type="body" sz="quarter" idx="28" hasCustomPrompt="1"/>
          </p:nvPr>
        </p:nvSpPr>
        <p:spPr>
          <a:xfrm>
            <a:off x="940649" y="4834857"/>
            <a:ext cx="6226385" cy="457201"/>
          </a:xfrm>
        </p:spPr>
        <p:txBody>
          <a:bodyPr anchor="b" anchorCtr="0">
            <a:noAutofit/>
          </a:bodyPr>
          <a:lstStyle>
            <a:lvl1pPr marL="0" indent="0">
              <a:buNone/>
              <a:defRPr sz="1700" b="1" i="0" cap="none" baseline="0">
                <a:solidFill>
                  <a:srgbClr val="CC153E"/>
                </a:solidFill>
                <a:latin typeface="Source Sans Pro" panose="020B0503030403020204" pitchFamily="34" charset="77"/>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cxnSp>
        <p:nvCxnSpPr>
          <p:cNvPr id="9" name="Straight Connector 8">
            <a:extLst>
              <a:ext uri="{FF2B5EF4-FFF2-40B4-BE49-F238E27FC236}">
                <a16:creationId xmlns:a16="http://schemas.microsoft.com/office/drawing/2014/main" id="{ABD45478-5761-2541-98E3-227FABFF40CC}"/>
              </a:ext>
            </a:extLst>
          </p:cNvPr>
          <p:cNvCxnSpPr/>
          <p:nvPr userDrawn="1"/>
        </p:nvCxnSpPr>
        <p:spPr>
          <a:xfrm>
            <a:off x="940649" y="1727053"/>
            <a:ext cx="6226385"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77171B0-DDF6-5446-8B5C-55E9757347F7}"/>
              </a:ext>
            </a:extLst>
          </p:cNvPr>
          <p:cNvCxnSpPr/>
          <p:nvPr userDrawn="1"/>
        </p:nvCxnSpPr>
        <p:spPr>
          <a:xfrm>
            <a:off x="940649" y="3497979"/>
            <a:ext cx="6226385"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D2CFD3E-F594-2E44-B7A9-A90D0A6075AB}"/>
              </a:ext>
            </a:extLst>
          </p:cNvPr>
          <p:cNvCxnSpPr/>
          <p:nvPr userDrawn="1"/>
        </p:nvCxnSpPr>
        <p:spPr>
          <a:xfrm>
            <a:off x="940649" y="5280481"/>
            <a:ext cx="622638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4857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304800" y="5741066"/>
            <a:ext cx="11582400" cy="8883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04800" y="5558506"/>
            <a:ext cx="5787341" cy="365125"/>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4114800" y="6106191"/>
            <a:ext cx="7543800" cy="410358"/>
          </a:xfrm>
        </p:spPr>
        <p:txBody>
          <a:bodyPr lIns="0" tIns="0" rIns="0" bIns="0">
            <a:noAutofit/>
          </a:bodyPr>
          <a:lstStyle>
            <a:lvl1pPr marL="0" indent="0" algn="l">
              <a:buNone/>
              <a:defRPr sz="1200" baseline="0">
                <a:solidFill>
                  <a:srgbClr val="403F41"/>
                </a:solidFill>
                <a:latin typeface="+mn-lt"/>
              </a:defRPr>
            </a:lvl1pPr>
            <a:lvl2pPr marL="457200" indent="0" algn="l">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533400" y="6106191"/>
            <a:ext cx="3352800" cy="410358"/>
          </a:xfrm>
        </p:spPr>
        <p:txBody>
          <a:bodyPr lIns="0" tIns="0" rIns="0" bIns="0" anchor="t"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9" name="Text Placeholder 9">
            <a:extLst>
              <a:ext uri="{FF2B5EF4-FFF2-40B4-BE49-F238E27FC236}">
                <a16:creationId xmlns:a16="http://schemas.microsoft.com/office/drawing/2014/main" id="{12183F66-42C3-6B4C-8D90-18B7918820DF}"/>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3723726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304800" y="5741066"/>
            <a:ext cx="11582400" cy="8883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04800" y="5558506"/>
            <a:ext cx="5787341" cy="365125"/>
          </a:xfrm>
          <a:solidFill>
            <a:srgbClr val="073166"/>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Click to edit Master title style</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4114800" y="6106191"/>
            <a:ext cx="7543800" cy="410358"/>
          </a:xfrm>
        </p:spPr>
        <p:txBody>
          <a:bodyPr lIns="0" tIns="0" rIns="0" bIns="0">
            <a:noAutofit/>
          </a:bodyPr>
          <a:lstStyle>
            <a:lvl1pPr marL="0" indent="0" algn="l">
              <a:buNone/>
              <a:defRPr sz="1200" baseline="0">
                <a:solidFill>
                  <a:srgbClr val="403F41"/>
                </a:solidFill>
                <a:latin typeface="+mn-lt"/>
              </a:defRPr>
            </a:lvl1pPr>
            <a:lvl2pPr marL="457200" indent="0" algn="l">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p:txBody>
      </p:sp>
      <p:sp>
        <p:nvSpPr>
          <p:cNvPr id="15" name="Text Placeholder 11">
            <a:extLst>
              <a:ext uri="{FF2B5EF4-FFF2-40B4-BE49-F238E27FC236}">
                <a16:creationId xmlns:a16="http://schemas.microsoft.com/office/drawing/2014/main" id="{F8F83810-5196-1044-BEC3-AF81266B099A}"/>
              </a:ext>
            </a:extLst>
          </p:cNvPr>
          <p:cNvSpPr>
            <a:spLocks noGrp="1"/>
          </p:cNvSpPr>
          <p:nvPr>
            <p:ph type="body" sz="quarter" idx="17" hasCustomPrompt="1"/>
          </p:nvPr>
        </p:nvSpPr>
        <p:spPr>
          <a:xfrm>
            <a:off x="533400" y="6106191"/>
            <a:ext cx="3352800" cy="410358"/>
          </a:xfrm>
        </p:spPr>
        <p:txBody>
          <a:bodyPr lIns="0" tIns="0" rIns="0" bIns="0" anchor="t" anchorCtr="0">
            <a:noAutofit/>
          </a:bodyPr>
          <a:lstStyle>
            <a:lvl1pPr marL="0" indent="0">
              <a:buNone/>
              <a:defRPr sz="1400" b="1" i="0" cap="all" baseline="0">
                <a:solidFill>
                  <a:srgbClr val="403F41"/>
                </a:solidFill>
                <a:latin typeface="+mn-lt"/>
              </a:defRPr>
            </a:lvl1pPr>
            <a:lvl2pPr marL="457200" indent="0">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Title</a:t>
            </a:r>
          </a:p>
        </p:txBody>
      </p:sp>
      <p:sp>
        <p:nvSpPr>
          <p:cNvPr id="19" name="Text Placeholder 9">
            <a:extLst>
              <a:ext uri="{FF2B5EF4-FFF2-40B4-BE49-F238E27FC236}">
                <a16:creationId xmlns:a16="http://schemas.microsoft.com/office/drawing/2014/main" id="{12183F66-42C3-6B4C-8D90-18B7918820DF}"/>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3323581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609601" y="6106193"/>
            <a:ext cx="11277600" cy="523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304800" y="6185234"/>
            <a:ext cx="2550288" cy="365125"/>
          </a:xfrm>
          <a:solidFill>
            <a:srgbClr val="CC153E"/>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Chart 1</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3040286" y="6106193"/>
            <a:ext cx="8673297" cy="523209"/>
          </a:xfrm>
        </p:spPr>
        <p:txBody>
          <a:bodyPr lIns="0" tIns="0" rIns="0" bIns="0" anchor="ctr" anchorCtr="0">
            <a:noAutofit/>
          </a:bodyPr>
          <a:lstStyle>
            <a:lvl1pPr marL="0" indent="0" algn="l">
              <a:buNone/>
              <a:defRPr sz="1200" baseline="0">
                <a:solidFill>
                  <a:srgbClr val="403F41"/>
                </a:solidFill>
                <a:latin typeface="+mn-lt"/>
              </a:defRPr>
            </a:lvl1pPr>
            <a:lvl2pPr marL="457200" indent="0" algn="l">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p:txBody>
      </p:sp>
      <p:sp>
        <p:nvSpPr>
          <p:cNvPr id="19" name="Text Placeholder 9">
            <a:extLst>
              <a:ext uri="{FF2B5EF4-FFF2-40B4-BE49-F238E27FC236}">
                <a16:creationId xmlns:a16="http://schemas.microsoft.com/office/drawing/2014/main" id="{12183F66-42C3-6B4C-8D90-18B7918820DF}"/>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641503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B80E9B-4ACE-1843-AA22-0C9DE05A1D93}"/>
              </a:ext>
            </a:extLst>
          </p:cNvPr>
          <p:cNvSpPr/>
          <p:nvPr userDrawn="1"/>
        </p:nvSpPr>
        <p:spPr>
          <a:xfrm>
            <a:off x="609601" y="6106193"/>
            <a:ext cx="11277600" cy="5232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304800" y="6185234"/>
            <a:ext cx="2550288" cy="365125"/>
          </a:xfrm>
          <a:solidFill>
            <a:srgbClr val="073166"/>
          </a:solidFill>
        </p:spPr>
        <p:txBody>
          <a:bodyPr lIns="182880" rIns="182880" anchor="ctr" anchorCtr="0">
            <a:normAutofit/>
          </a:bodyPr>
          <a:lstStyle>
            <a:lvl1pPr algn="l">
              <a:defRPr sz="1400" cap="all" baseline="0">
                <a:solidFill>
                  <a:schemeClr val="bg1"/>
                </a:solidFill>
                <a:latin typeface="Source Sans Pro" panose="020B0503030403020204" pitchFamily="34" charset="77"/>
              </a:defRPr>
            </a:lvl1pPr>
          </a:lstStyle>
          <a:p>
            <a:r>
              <a:rPr lang="en-US"/>
              <a:t>Chart 1</a:t>
            </a:r>
          </a:p>
        </p:txBody>
      </p:sp>
      <p:sp>
        <p:nvSpPr>
          <p:cNvPr id="12" name="Text Placeholder 11">
            <a:extLst>
              <a:ext uri="{FF2B5EF4-FFF2-40B4-BE49-F238E27FC236}">
                <a16:creationId xmlns:a16="http://schemas.microsoft.com/office/drawing/2014/main" id="{247A9C0D-BA0C-9D4D-8CDC-69BAB92FAC8E}"/>
              </a:ext>
            </a:extLst>
          </p:cNvPr>
          <p:cNvSpPr>
            <a:spLocks noGrp="1"/>
          </p:cNvSpPr>
          <p:nvPr>
            <p:ph type="body" sz="quarter" idx="14"/>
          </p:nvPr>
        </p:nvSpPr>
        <p:spPr>
          <a:xfrm>
            <a:off x="3040286" y="6106193"/>
            <a:ext cx="8673297" cy="523209"/>
          </a:xfrm>
        </p:spPr>
        <p:txBody>
          <a:bodyPr lIns="0" tIns="0" rIns="0" bIns="0" anchor="ctr" anchorCtr="0">
            <a:noAutofit/>
          </a:bodyPr>
          <a:lstStyle>
            <a:lvl1pPr marL="0" indent="0" algn="l">
              <a:buNone/>
              <a:defRPr sz="1200" baseline="0">
                <a:solidFill>
                  <a:srgbClr val="403F41"/>
                </a:solidFill>
                <a:latin typeface="+mn-lt"/>
              </a:defRPr>
            </a:lvl1pPr>
            <a:lvl2pPr marL="457200" indent="0" algn="l">
              <a:buNone/>
              <a:defRPr sz="1200" baseline="0">
                <a:solidFill>
                  <a:srgbClr val="403F41"/>
                </a:solidFill>
                <a:latin typeface="+mn-lt"/>
              </a:defRPr>
            </a:lvl2pPr>
            <a:lvl3pPr marL="914400" indent="0">
              <a:buNone/>
              <a:defRPr sz="1200" baseline="0">
                <a:solidFill>
                  <a:srgbClr val="403F41"/>
                </a:solidFill>
                <a:latin typeface="+mn-lt"/>
              </a:defRPr>
            </a:lvl3pPr>
            <a:lvl4pPr marL="1371600" indent="0">
              <a:buNone/>
              <a:defRPr sz="1200" baseline="0">
                <a:solidFill>
                  <a:srgbClr val="403F41"/>
                </a:solidFill>
                <a:latin typeface="+mn-lt"/>
              </a:defRPr>
            </a:lvl4pPr>
            <a:lvl5pPr marL="1828800" indent="0">
              <a:buNone/>
              <a:defRPr sz="1200" baseline="0">
                <a:solidFill>
                  <a:srgbClr val="403F41"/>
                </a:solidFill>
                <a:latin typeface="+mn-lt"/>
              </a:defRPr>
            </a:lvl5pPr>
          </a:lstStyle>
          <a:p>
            <a:pPr lvl="0"/>
            <a:r>
              <a:rPr lang="en-US"/>
              <a:t>Click to edit Master text styles</a:t>
            </a:r>
          </a:p>
        </p:txBody>
      </p:sp>
      <p:sp>
        <p:nvSpPr>
          <p:cNvPr id="19" name="Text Placeholder 9">
            <a:extLst>
              <a:ext uri="{FF2B5EF4-FFF2-40B4-BE49-F238E27FC236}">
                <a16:creationId xmlns:a16="http://schemas.microsoft.com/office/drawing/2014/main" id="{12183F66-42C3-6B4C-8D90-18B7918820DF}"/>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4058399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56380"/>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2716876"/>
            <a:ext cx="5181600" cy="3070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16876"/>
            <a:ext cx="5181600" cy="3070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506860-307B-7E4D-93C3-6CFEE47124A2}" type="datetimeFigureOut">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4B7F-3908-134C-8739-A1F750FCEE8F}" type="slidenum">
              <a:t>‹#›</a:t>
            </a:fld>
            <a:endParaRPr lang="en-US"/>
          </a:p>
        </p:txBody>
      </p:sp>
      <p:sp>
        <p:nvSpPr>
          <p:cNvPr id="8" name="Text Placeholder 9">
            <a:extLst>
              <a:ext uri="{FF2B5EF4-FFF2-40B4-BE49-F238E27FC236}">
                <a16:creationId xmlns:a16="http://schemas.microsoft.com/office/drawing/2014/main" id="{B0FB310A-EAA6-2A44-9884-DACDC4055222}"/>
              </a:ext>
            </a:extLst>
          </p:cNvPr>
          <p:cNvSpPr>
            <a:spLocks noGrp="1"/>
          </p:cNvSpPr>
          <p:nvPr>
            <p:ph type="body" sz="quarter" idx="18"/>
          </p:nvPr>
        </p:nvSpPr>
        <p:spPr>
          <a:xfrm>
            <a:off x="609602" y="240353"/>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2446963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63781"/>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247981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303731"/>
            <a:ext cx="5157787" cy="2576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247981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3303731"/>
            <a:ext cx="5183188" cy="2576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506860-307B-7E4D-93C3-6CFEE47124A2}" type="datetimeFigureOut">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84B7F-3908-134C-8739-A1F750FCEE8F}" type="slidenum">
              <a:t>‹#›</a:t>
            </a:fld>
            <a:endParaRPr lang="en-US"/>
          </a:p>
        </p:txBody>
      </p:sp>
      <p:sp>
        <p:nvSpPr>
          <p:cNvPr id="10" name="Text Placeholder 9">
            <a:extLst>
              <a:ext uri="{FF2B5EF4-FFF2-40B4-BE49-F238E27FC236}">
                <a16:creationId xmlns:a16="http://schemas.microsoft.com/office/drawing/2014/main" id="{7EC5249E-0A14-4D4F-BFE9-E1CA89BE9ACA}"/>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425917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2BF3-329F-4FE6-8207-14182951A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E2383-2641-43B0-AC2E-0D2F8D935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497D8-273A-4BCD-8613-2F9AC121B8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10E3B7-8308-4B5D-8FB6-7DDF33FD9232}"/>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6" name="Footer Placeholder 5">
            <a:extLst>
              <a:ext uri="{FF2B5EF4-FFF2-40B4-BE49-F238E27FC236}">
                <a16:creationId xmlns:a16="http://schemas.microsoft.com/office/drawing/2014/main" id="{FEDDDE97-3A9B-4666-9913-9FC7548CC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4D2EFF-D58F-4827-A569-4A861AD4BA1D}"/>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3805378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668491"/>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F506860-307B-7E4D-93C3-6CFEE47124A2}" type="datetimeFigureOut">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84B7F-3908-134C-8739-A1F750FCEE8F}" type="slidenum">
              <a:t>‹#›</a:t>
            </a:fld>
            <a:endParaRPr lang="en-US"/>
          </a:p>
        </p:txBody>
      </p:sp>
      <p:sp>
        <p:nvSpPr>
          <p:cNvPr id="6" name="Text Placeholder 9">
            <a:extLst>
              <a:ext uri="{FF2B5EF4-FFF2-40B4-BE49-F238E27FC236}">
                <a16:creationId xmlns:a16="http://schemas.microsoft.com/office/drawing/2014/main" id="{93642960-FAC3-144E-845F-49EFC9D0BF8E}"/>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680128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06860-307B-7E4D-93C3-6CFEE47124A2}" type="datetimeFigureOut">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84B7F-3908-134C-8739-A1F750FCEE8F}" type="slidenum">
              <a:t>‹#›</a:t>
            </a:fld>
            <a:endParaRPr lang="en-US"/>
          </a:p>
        </p:txBody>
      </p:sp>
      <p:sp>
        <p:nvSpPr>
          <p:cNvPr id="5" name="Text Placeholder 9">
            <a:extLst>
              <a:ext uri="{FF2B5EF4-FFF2-40B4-BE49-F238E27FC236}">
                <a16:creationId xmlns:a16="http://schemas.microsoft.com/office/drawing/2014/main" id="{322AF942-2949-A746-B47D-5125CFCAC84B}"/>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3701913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93808"/>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624035"/>
            <a:ext cx="6172200" cy="44758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694008"/>
            <a:ext cx="3932237" cy="35004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506860-307B-7E4D-93C3-6CFEE47124A2}" type="datetimeFigureOut">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4B7F-3908-134C-8739-A1F750FCEE8F}" type="slidenum">
              <a:t>‹#›</a:t>
            </a:fld>
            <a:endParaRPr lang="en-US"/>
          </a:p>
        </p:txBody>
      </p:sp>
      <p:sp>
        <p:nvSpPr>
          <p:cNvPr id="8" name="Text Placeholder 9">
            <a:extLst>
              <a:ext uri="{FF2B5EF4-FFF2-40B4-BE49-F238E27FC236}">
                <a16:creationId xmlns:a16="http://schemas.microsoft.com/office/drawing/2014/main" id="{698DE9A6-F46A-084B-9FAC-99AC3674EC10}"/>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1064402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2233"/>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1612460"/>
            <a:ext cx="6172200" cy="432523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682436"/>
            <a:ext cx="3932237" cy="33827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506860-307B-7E4D-93C3-6CFEE47124A2}" type="datetimeFigureOut">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84B7F-3908-134C-8739-A1F750FCEE8F}" type="slidenum">
              <a:t>‹#›</a:t>
            </a:fld>
            <a:endParaRPr lang="en-US"/>
          </a:p>
        </p:txBody>
      </p:sp>
      <p:sp>
        <p:nvSpPr>
          <p:cNvPr id="8" name="Text Placeholder 9">
            <a:extLst>
              <a:ext uri="{FF2B5EF4-FFF2-40B4-BE49-F238E27FC236}">
                <a16:creationId xmlns:a16="http://schemas.microsoft.com/office/drawing/2014/main" id="{75FA6FEB-08F7-3848-B97D-E25785622989}"/>
              </a:ext>
            </a:extLst>
          </p:cNvPr>
          <p:cNvSpPr>
            <a:spLocks noGrp="1"/>
          </p:cNvSpPr>
          <p:nvPr>
            <p:ph type="body" sz="quarter" idx="18"/>
          </p:nvPr>
        </p:nvSpPr>
        <p:spPr>
          <a:xfrm>
            <a:off x="609602" y="228600"/>
            <a:ext cx="6557433" cy="731520"/>
          </a:xfrm>
        </p:spPr>
        <p:txBody>
          <a:bodyPr lIns="0" tIns="0" rIns="0" bIns="0" anchor="ctr" anchorCtr="0">
            <a:noAutofit/>
          </a:bodyPr>
          <a:lstStyle>
            <a:lvl1pPr marL="0" indent="0">
              <a:buNone/>
              <a:defRPr sz="1200" b="1" i="0" cap="all" baseline="0">
                <a:solidFill>
                  <a:srgbClr val="403F41"/>
                </a:solidFill>
                <a:latin typeface="Source Sans Pro" panose="020B0503030403020204" pitchFamily="34" charset="77"/>
              </a:defRPr>
            </a:lvl1pPr>
            <a:lvl2pPr marL="457200" indent="0">
              <a:buNone/>
              <a:defRPr sz="1000" baseline="0">
                <a:latin typeface="+mn-lt"/>
              </a:defRPr>
            </a:lvl2pPr>
            <a:lvl3pPr marL="914400" indent="0">
              <a:buNone/>
              <a:defRPr sz="1000" baseline="0">
                <a:latin typeface="+mn-lt"/>
              </a:defRPr>
            </a:lvl3pPr>
            <a:lvl4pPr marL="1371600" indent="0">
              <a:buNone/>
              <a:defRPr sz="1000" baseline="0">
                <a:latin typeface="+mn-lt"/>
              </a:defRPr>
            </a:lvl4pPr>
            <a:lvl5pPr marL="1828800" indent="0">
              <a:buNone/>
              <a:defRPr sz="1000" baseline="0">
                <a:latin typeface="+mn-lt"/>
              </a:defRPr>
            </a:lvl5pPr>
          </a:lstStyle>
          <a:p>
            <a:pPr lvl="0"/>
            <a:r>
              <a:rPr lang="en-US"/>
              <a:t>Click to edit Master text styles</a:t>
            </a:r>
          </a:p>
        </p:txBody>
      </p:sp>
    </p:spTree>
    <p:extLst>
      <p:ext uri="{BB962C8B-B14F-4D97-AF65-F5344CB8AC3E}">
        <p14:creationId xmlns:p14="http://schemas.microsoft.com/office/powerpoint/2010/main" val="216096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_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 y="-5617"/>
            <a:ext cx="12198923" cy="6865327"/>
          </a:xfrm>
          <a:prstGeom prst="rect">
            <a:avLst/>
          </a:prstGeom>
        </p:spPr>
      </p:pic>
      <p:sp>
        <p:nvSpPr>
          <p:cNvPr id="21" name="Text Placeholder 3"/>
          <p:cNvSpPr>
            <a:spLocks noGrp="1"/>
          </p:cNvSpPr>
          <p:nvPr>
            <p:ph type="body" sz="quarter" idx="18" hasCustomPrompt="1"/>
          </p:nvPr>
        </p:nvSpPr>
        <p:spPr>
          <a:xfrm>
            <a:off x="611717" y="2133601"/>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4" indent="0">
              <a:lnSpc>
                <a:spcPct val="90000"/>
              </a:lnSpc>
              <a:spcBef>
                <a:spcPts val="0"/>
              </a:spcBef>
              <a:spcAft>
                <a:spcPts val="0"/>
              </a:spcAft>
              <a:buNone/>
              <a:defRPr sz="2133" b="0" spc="0">
                <a:solidFill>
                  <a:schemeClr val="accent2"/>
                </a:solidFill>
              </a:defRPr>
            </a:lvl3pPr>
          </a:lstStyle>
          <a:p>
            <a:pPr lvl="0"/>
            <a:r>
              <a:rPr lang="en-US"/>
              <a:t>COVER PAGE </a:t>
            </a:r>
          </a:p>
          <a:p>
            <a:pPr lvl="0"/>
            <a:r>
              <a:rPr lang="en-US"/>
              <a:t>TITLE HERE</a:t>
            </a:r>
          </a:p>
          <a:p>
            <a:pPr lvl="1"/>
            <a:r>
              <a:rPr lang="en-US"/>
              <a:t>Subtitle here</a:t>
            </a:r>
          </a:p>
        </p:txBody>
      </p:sp>
      <p:sp>
        <p:nvSpPr>
          <p:cNvPr id="23" name="Text Placeholder 7"/>
          <p:cNvSpPr>
            <a:spLocks noGrp="1"/>
          </p:cNvSpPr>
          <p:nvPr>
            <p:ph type="body" sz="quarter" idx="10"/>
          </p:nvPr>
        </p:nvSpPr>
        <p:spPr>
          <a:xfrm>
            <a:off x="609600" y="5943601"/>
            <a:ext cx="3490384" cy="400532"/>
          </a:xfrm>
        </p:spPr>
        <p:txBody>
          <a:bodyPr anchor="b">
            <a:noAutofit/>
          </a:bodyPr>
          <a:lstStyle>
            <a:lvl1pPr>
              <a:lnSpc>
                <a:spcPct val="100000"/>
              </a:lnSpc>
              <a:spcBef>
                <a:spcPts val="2400"/>
              </a:spcBef>
              <a:spcAft>
                <a:spcPts val="1600"/>
              </a:spcAft>
              <a:defRPr sz="1800" spc="0" baseline="0">
                <a:solidFill>
                  <a:schemeClr val="accent6"/>
                </a:solidFill>
              </a:defRPr>
            </a:lvl1pPr>
            <a:lvl2pPr>
              <a:defRPr>
                <a:solidFill>
                  <a:schemeClr val="accent6"/>
                </a:solidFill>
              </a:defRPr>
            </a:lvl2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1" y="6306689"/>
            <a:ext cx="288259" cy="170313"/>
          </a:xfrm>
          <a:prstGeom prst="rect">
            <a:avLst/>
          </a:prstGeom>
        </p:spPr>
        <p:txBody>
          <a:bodyPr vert="horz" lIns="0" tIns="0" rIns="0" bIns="0" rtlCol="0" anchor="b"/>
          <a:lstStyle>
            <a:lvl1pPr algn="r">
              <a:lnSpc>
                <a:spcPct val="90000"/>
              </a:lnSpc>
              <a:defRPr sz="1051">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7" name="Picture 6">
            <a:extLst>
              <a:ext uri="{FF2B5EF4-FFF2-40B4-BE49-F238E27FC236}">
                <a16:creationId xmlns:a16="http://schemas.microsoft.com/office/drawing/2014/main" id="{AD7F2EC6-3F71-C940-9E1B-A55BB41FF9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892" y="608573"/>
            <a:ext cx="1508760" cy="915428"/>
          </a:xfrm>
          <a:prstGeom prst="rect">
            <a:avLst/>
          </a:prstGeom>
        </p:spPr>
      </p:pic>
    </p:spTree>
    <p:extLst>
      <p:ext uri="{BB962C8B-B14F-4D97-AF65-F5344CB8AC3E}">
        <p14:creationId xmlns:p14="http://schemas.microsoft.com/office/powerpoint/2010/main" val="200321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3"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4" indent="0">
              <a:lnSpc>
                <a:spcPct val="90000"/>
              </a:lnSpc>
              <a:spcBef>
                <a:spcPts val="0"/>
              </a:spcBef>
              <a:spcAft>
                <a:spcPts val="0"/>
              </a:spcAft>
              <a:buNone/>
              <a:defRPr sz="2133" b="0" spc="0">
                <a:solidFill>
                  <a:schemeClr val="accent2"/>
                </a:solidFill>
              </a:defRPr>
            </a:lvl3pPr>
          </a:lstStyle>
          <a:p>
            <a:pPr lvl="0"/>
            <a:r>
              <a:rPr lang="en-US"/>
              <a:t>SLIDE TITLE HERE</a:t>
            </a:r>
          </a:p>
          <a:p>
            <a:pPr lvl="1"/>
            <a:r>
              <a:rPr lang="en-US"/>
              <a:t>Subtitle here</a:t>
            </a:r>
          </a:p>
        </p:txBody>
      </p:sp>
      <p:sp>
        <p:nvSpPr>
          <p:cNvPr id="17" name="Slide Number Placeholder 5"/>
          <p:cNvSpPr>
            <a:spLocks noGrp="1"/>
          </p:cNvSpPr>
          <p:nvPr>
            <p:ph type="sldNum" sz="quarter" idx="4"/>
          </p:nvPr>
        </p:nvSpPr>
        <p:spPr>
          <a:xfrm>
            <a:off x="11294141" y="6306689"/>
            <a:ext cx="288259" cy="170313"/>
          </a:xfrm>
          <a:prstGeom prst="rect">
            <a:avLst/>
          </a:prstGeom>
        </p:spPr>
        <p:txBody>
          <a:bodyPr vert="horz" lIns="0" tIns="0" rIns="0" bIns="0" rtlCol="0" anchor="b"/>
          <a:lstStyle>
            <a:lvl1pPr algn="r">
              <a:lnSpc>
                <a:spcPct val="90000"/>
              </a:lnSpc>
              <a:defRPr sz="1051">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8"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1" b="0" i="0">
                <a:solidFill>
                  <a:schemeClr val="tx1"/>
                </a:solidFill>
                <a:latin typeface="Source Sans Pro Light" charset="0"/>
                <a:ea typeface="Source Sans Pro Light" charset="0"/>
                <a:cs typeface="Source Sans Pro Light" charset="0"/>
              </a:defRPr>
            </a:lvl1pPr>
          </a:lstStyle>
          <a:p>
            <a:r>
              <a:rPr lang="en-US"/>
              <a:t>cancer.org</a:t>
            </a:r>
          </a:p>
        </p:txBody>
      </p:sp>
    </p:spTree>
    <p:extLst>
      <p:ext uri="{BB962C8B-B14F-4D97-AF65-F5344CB8AC3E}">
        <p14:creationId xmlns:p14="http://schemas.microsoft.com/office/powerpoint/2010/main" val="307769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776">
          <p15:clr>
            <a:srgbClr val="FBAE40"/>
          </p15:clr>
        </p15:guide>
        <p15:guide id="2" pos="14592">
          <p15:clr>
            <a:srgbClr val="FBAE40"/>
          </p15:clr>
        </p15:guide>
        <p15:guide id="3" orient="horz" pos="67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A971-DD21-49F7-8E7B-499DD1817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7936B-B678-474D-A764-9DBFA2545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8D02E91-2BC9-47A8-AE44-EF443C9CA267}"/>
              </a:ext>
            </a:extLst>
          </p:cNvPr>
          <p:cNvCxnSpPr>
            <a:cxnSpLocks/>
          </p:cNvCxnSpPr>
          <p:nvPr userDrawn="1"/>
        </p:nvCxnSpPr>
        <p:spPr>
          <a:xfrm>
            <a:off x="722335" y="365126"/>
            <a:ext cx="0" cy="13255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3671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B20F-E124-6948-84A6-BF780C9308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2050-AD8D-3B4B-A707-71A95F0FD8FC}"/>
              </a:ext>
            </a:extLst>
          </p:cNvPr>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44BF5F-6CA5-084A-9886-C617984ACFB7}"/>
              </a:ext>
            </a:extLst>
          </p:cNvPr>
          <p:cNvSpPr>
            <a:spLocks noGrp="1"/>
          </p:cNvSpPr>
          <p:nvPr>
            <p:ph type="dt" sz="half" idx="10"/>
          </p:nvPr>
        </p:nvSpPr>
        <p:spPr/>
        <p:txBody>
          <a:bodyPr/>
          <a:lstStyle/>
          <a:p>
            <a:fld id="{542AB9D4-7DFD-1D48-B226-523DB5165FC0}" type="datetimeFigureOut">
              <a:rPr lang="en-US" smtClean="0"/>
              <a:t>8/25/2022</a:t>
            </a:fld>
            <a:endParaRPr lang="en-US"/>
          </a:p>
        </p:txBody>
      </p:sp>
      <p:sp>
        <p:nvSpPr>
          <p:cNvPr id="5" name="Footer Placeholder 4">
            <a:extLst>
              <a:ext uri="{FF2B5EF4-FFF2-40B4-BE49-F238E27FC236}">
                <a16:creationId xmlns:a16="http://schemas.microsoft.com/office/drawing/2014/main" id="{65EB3F9F-931B-E441-B73B-734D0DBF7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DA785-73AB-444B-B495-54F4424DA6CE}"/>
              </a:ext>
            </a:extLst>
          </p:cNvPr>
          <p:cNvSpPr>
            <a:spLocks noGrp="1"/>
          </p:cNvSpPr>
          <p:nvPr>
            <p:ph type="sldNum" sz="quarter" idx="12"/>
          </p:nvPr>
        </p:nvSpPr>
        <p:spPr/>
        <p:txBody>
          <a:bodyPr/>
          <a:lstStyle/>
          <a:p>
            <a:fld id="{F0D4BEE6-6B04-974A-86AB-1C515BE17CB5}" type="slidenum">
              <a:rPr lang="en-US" smtClean="0"/>
              <a:t>‹#›</a:t>
            </a:fld>
            <a:endParaRPr lang="en-US"/>
          </a:p>
        </p:txBody>
      </p:sp>
    </p:spTree>
    <p:extLst>
      <p:ext uri="{BB962C8B-B14F-4D97-AF65-F5344CB8AC3E}">
        <p14:creationId xmlns:p14="http://schemas.microsoft.com/office/powerpoint/2010/main" val="1015850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04"/>
        <p:cNvGrpSpPr/>
        <p:nvPr/>
      </p:nvGrpSpPr>
      <p:grpSpPr>
        <a:xfrm>
          <a:off x="0" y="0"/>
          <a:ext cx="0" cy="0"/>
          <a:chOff x="0" y="0"/>
          <a:chExt cx="0" cy="0"/>
        </a:xfrm>
      </p:grpSpPr>
      <p:sp>
        <p:nvSpPr>
          <p:cNvPr id="105" name="Google Shape;105;p17"/>
          <p:cNvSpPr/>
          <p:nvPr/>
        </p:nvSpPr>
        <p:spPr>
          <a:xfrm>
            <a:off x="0" y="0"/>
            <a:ext cx="12192000" cy="6858000"/>
          </a:xfrm>
          <a:prstGeom prst="rect">
            <a:avLst/>
          </a:prstGeom>
          <a:solidFill>
            <a:srgbClr val="182F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106" name="Google Shape;106;p17"/>
          <p:cNvSpPr txBox="1"/>
          <p:nvPr/>
        </p:nvSpPr>
        <p:spPr>
          <a:xfrm>
            <a:off x="596901" y="3719334"/>
            <a:ext cx="11290300" cy="502703"/>
          </a:xfrm>
          <a:prstGeom prst="rect">
            <a:avLst/>
          </a:prstGeom>
          <a:noFill/>
          <a:ln>
            <a:noFill/>
          </a:ln>
        </p:spPr>
        <p:txBody>
          <a:bodyPr spcFirstLastPara="1" wrap="square" lIns="91425" tIns="45700" rIns="91425" bIns="45700" anchor="t" anchorCtr="0">
            <a:noAutofit/>
          </a:bodyPr>
          <a:lstStyle/>
          <a:p>
            <a:pPr marL="0" marR="0" lvl="0" indent="0" algn="l" rtl="0">
              <a:lnSpc>
                <a:spcPct val="263333"/>
              </a:lnSpc>
              <a:spcBef>
                <a:spcPts val="0"/>
              </a:spcBef>
              <a:spcAft>
                <a:spcPts val="0"/>
              </a:spcAft>
              <a:buNone/>
            </a:pPr>
            <a:r>
              <a:rPr lang="en-US" sz="1200" b="1">
                <a:solidFill>
                  <a:srgbClr val="BC3345"/>
                </a:solidFill>
                <a:latin typeface="Source Sans Pro"/>
                <a:ea typeface="Source Sans Pro"/>
                <a:cs typeface="Source Sans Pro"/>
                <a:sym typeface="Source Sans Pro"/>
              </a:rPr>
              <a:t>AMERICAN CANCER SOCIETY</a:t>
            </a:r>
            <a:endParaRPr sz="1400"/>
          </a:p>
        </p:txBody>
      </p:sp>
      <p:sp>
        <p:nvSpPr>
          <p:cNvPr id="107" name="Google Shape;107;p17"/>
          <p:cNvSpPr txBox="1">
            <a:spLocks noGrp="1"/>
          </p:cNvSpPr>
          <p:nvPr>
            <p:ph type="ctrTitle"/>
          </p:nvPr>
        </p:nvSpPr>
        <p:spPr>
          <a:xfrm>
            <a:off x="566928" y="2999232"/>
            <a:ext cx="4581144" cy="86868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Source Sans Pro"/>
              <a:buNone/>
              <a:defRPr sz="28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08" name="Google Shape;108;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p:nvPr/>
        </p:nvSpPr>
        <p:spPr>
          <a:xfrm>
            <a:off x="1" y="3084709"/>
            <a:ext cx="104531" cy="1011640"/>
          </a:xfrm>
          <a:prstGeom prst="rect">
            <a:avLst/>
          </a:prstGeom>
          <a:solidFill>
            <a:srgbClr val="BC3345"/>
          </a:solidFill>
          <a:ln>
            <a:noFill/>
          </a:ln>
        </p:spPr>
        <p:txBody>
          <a:bodyPr spcFirstLastPara="1" wrap="square" lIns="19051" tIns="19051" rIns="19051" bIns="19051"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71072236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7" name="Text Placeholder 2"/>
          <p:cNvSpPr>
            <a:spLocks noGrp="1"/>
          </p:cNvSpPr>
          <p:nvPr>
            <p:ph type="body" sz="quarter" idx="16"/>
          </p:nvPr>
        </p:nvSpPr>
        <p:spPr>
          <a:xfrm>
            <a:off x="919808" y="2601465"/>
            <a:ext cx="6768096" cy="2552339"/>
          </a:xfrm>
        </p:spPr>
        <p:txBody>
          <a:bodyPr vert="horz"/>
          <a:lstStyle>
            <a:lvl1pPr marL="267888" indent="-265745">
              <a:lnSpc>
                <a:spcPct val="110000"/>
              </a:lnSpc>
              <a:spcBef>
                <a:spcPts val="2063"/>
              </a:spcBef>
              <a:spcAft>
                <a:spcPts val="0"/>
              </a:spcAft>
              <a:buFont typeface="Arial"/>
              <a:buChar char="•"/>
              <a:defRPr sz="1333"/>
            </a:lvl1pPr>
            <a:lvl2pPr marL="267888" indent="-265745">
              <a:lnSpc>
                <a:spcPct val="110000"/>
              </a:lnSpc>
              <a:spcBef>
                <a:spcPts val="2063"/>
              </a:spcBef>
              <a:spcAft>
                <a:spcPts val="0"/>
              </a:spcAft>
              <a:buFont typeface="Arial"/>
              <a:buChar char="•"/>
              <a:defRPr/>
            </a:lvl2pPr>
            <a:lvl3pPr marL="267888" indent="-265745">
              <a:lnSpc>
                <a:spcPct val="110000"/>
              </a:lnSpc>
              <a:spcBef>
                <a:spcPts val="2063"/>
              </a:spcBef>
              <a:spcAft>
                <a:spcPts val="0"/>
              </a:spcAft>
              <a:buFont typeface="Arial"/>
              <a:buChar char="•"/>
              <a:defRPr/>
            </a:lvl3pPr>
            <a:lvl4pPr marL="267888" indent="-265745">
              <a:lnSpc>
                <a:spcPct val="110000"/>
              </a:lnSpc>
              <a:spcBef>
                <a:spcPts val="2063"/>
              </a:spcBef>
              <a:spcAft>
                <a:spcPts val="0"/>
              </a:spcAft>
              <a:buFont typeface="Arial"/>
              <a:buChar char="•"/>
              <a:defRPr/>
            </a:lvl4pPr>
            <a:lvl5pPr marL="267888" indent="-265745">
              <a:lnSpc>
                <a:spcPct val="110000"/>
              </a:lnSpc>
              <a:spcBef>
                <a:spcPts val="2063"/>
              </a:spcBef>
              <a:spcAft>
                <a:spcPts val="0"/>
              </a:spcAft>
              <a:buFont typeface="Arial"/>
              <a:buChar char="•"/>
              <a:defRPr/>
            </a:lvl5pPr>
          </a:lstStyle>
          <a:p>
            <a:pPr lvl="0"/>
            <a:r>
              <a:rPr lang="en-US"/>
              <a:t>Click to edit Master text styles</a:t>
            </a:r>
          </a:p>
        </p:txBody>
      </p:sp>
      <p:sp>
        <p:nvSpPr>
          <p:cNvPr id="8" name="Text Placeholder 2"/>
          <p:cNvSpPr>
            <a:spLocks noGrp="1"/>
          </p:cNvSpPr>
          <p:nvPr>
            <p:ph type="body" sz="quarter" idx="14"/>
          </p:nvPr>
        </p:nvSpPr>
        <p:spPr>
          <a:xfrm>
            <a:off x="909643" y="1793056"/>
            <a:ext cx="6763189" cy="641728"/>
          </a:xfrm>
        </p:spPr>
        <p:txBody>
          <a:bodyPr vert="horz" anchor="b"/>
          <a:lstStyle>
            <a:lvl1pPr>
              <a:defRPr sz="3200" b="1" cap="all" spc="160"/>
            </a:lvl1pPr>
            <a:lvl2pPr>
              <a:defRPr sz="3734" b="1"/>
            </a:lvl2pPr>
            <a:lvl3pPr>
              <a:defRPr sz="3734" b="1"/>
            </a:lvl3pPr>
            <a:lvl4pPr>
              <a:defRPr sz="3734" b="1"/>
            </a:lvl4pPr>
            <a:lvl5pPr>
              <a:defRPr sz="3734" b="1"/>
            </a:lvl5pPr>
          </a:lstStyle>
          <a:p>
            <a:pPr lvl="0"/>
            <a:r>
              <a:rPr lang="en-US"/>
              <a:t>Click to edit Master text styles</a:t>
            </a:r>
          </a:p>
        </p:txBody>
      </p:sp>
      <p:pic>
        <p:nvPicPr>
          <p:cNvPr id="6" name="Picture 5" descr="ACS-RGB-no strok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868" y="6014453"/>
            <a:ext cx="880533" cy="567713"/>
          </a:xfrm>
          <a:prstGeom prst="rect">
            <a:avLst/>
          </a:prstGeom>
        </p:spPr>
      </p:pic>
      <p:sp>
        <p:nvSpPr>
          <p:cNvPr id="10" name="Shape 4"/>
          <p:cNvSpPr>
            <a:spLocks noGrp="1"/>
          </p:cNvSpPr>
          <p:nvPr>
            <p:ph type="sldNum" sz="quarter" idx="2"/>
          </p:nvPr>
        </p:nvSpPr>
        <p:spPr>
          <a:xfrm>
            <a:off x="11594351" y="6266094"/>
            <a:ext cx="203580" cy="202682"/>
          </a:xfrm>
          <a:prstGeom prst="rect">
            <a:avLst/>
          </a:prstGeom>
          <a:ln w="3175">
            <a:miter lim="400000"/>
          </a:ln>
        </p:spPr>
        <p:txBody>
          <a:bodyPr wrap="none" lIns="19049" tIns="19049" rIns="19049" bIns="19049">
            <a:spAutoFit/>
          </a:bodyPr>
          <a:lstStyle>
            <a:lvl1pPr algn="ctr">
              <a:lnSpc>
                <a:spcPct val="100000"/>
              </a:lnSpc>
              <a:defRPr sz="1067">
                <a:solidFill>
                  <a:srgbClr val="A6AAA9"/>
                </a:solidFill>
                <a:latin typeface="Arial"/>
                <a:ea typeface="Arial"/>
                <a:cs typeface="Arial"/>
              </a:defRPr>
            </a:lvl1pPr>
          </a:lstStyle>
          <a:p>
            <a:pPr defTabSz="914446">
              <a:defRPr/>
            </a:pPr>
            <a:fld id="{86CB4B4D-7CA3-9044-876B-883B54F8677D}" type="slidenum">
              <a:rPr lang="en-US" smtClean="0"/>
              <a:pPr defTabSz="914446">
                <a:defRPr/>
              </a:pPr>
              <a:t>‹#›</a:t>
            </a:fld>
            <a:endParaRPr lang="en-US"/>
          </a:p>
        </p:txBody>
      </p:sp>
    </p:spTree>
    <p:extLst>
      <p:ext uri="{BB962C8B-B14F-4D97-AF65-F5344CB8AC3E}">
        <p14:creationId xmlns:p14="http://schemas.microsoft.com/office/powerpoint/2010/main" val="355723264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3809-B8BF-43C5-901D-0014E1AFE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E4700A-8568-425B-8A5E-B3BD5E020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2C3A58-2EDB-4915-B917-D26C69BF9C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29EF25-7FFC-4CA5-AAB7-D0EFC9BF1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B5CF2C-31DF-4CE9-A270-E10A140DB9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C3C254-6523-4D0C-BB8D-D51F6D07DD82}"/>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8" name="Footer Placeholder 7">
            <a:extLst>
              <a:ext uri="{FF2B5EF4-FFF2-40B4-BE49-F238E27FC236}">
                <a16:creationId xmlns:a16="http://schemas.microsoft.com/office/drawing/2014/main" id="{5EF0A9C4-2584-4AEA-8C8E-4FCEB284D6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B4F78A-60DD-4658-986F-61FADC75D530}"/>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461436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Title Slide">
    <p:bg>
      <p:bgPr>
        <a:solidFill>
          <a:srgbClr val="FFFFFF"/>
        </a:solidFill>
        <a:effectLst/>
      </p:bgPr>
    </p:bg>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6C3B5310-BD92-4A1C-8CEF-FAABC3F2208F}"/>
              </a:ext>
            </a:extLst>
          </p:cNvPr>
          <p:cNvSpPr>
            <a:spLocks noGrp="1"/>
          </p:cNvSpPr>
          <p:nvPr>
            <p:ph type="dt" sz="half" idx="10"/>
          </p:nvPr>
        </p:nvSpPr>
        <p:spPr/>
        <p:txBody>
          <a:bodyPr/>
          <a:lstStyle/>
          <a:p>
            <a:fld id="{30DAEEA9-F248-4333-87F7-6F9D7B39B906}" type="datetimeFigureOut">
              <a:rPr lang="en-US" smtClean="0"/>
              <a:t>8/25/2022</a:t>
            </a:fld>
            <a:endParaRPr lang="en-US"/>
          </a:p>
        </p:txBody>
      </p:sp>
      <p:sp>
        <p:nvSpPr>
          <p:cNvPr id="11" name="Footer Placeholder 10">
            <a:extLst>
              <a:ext uri="{FF2B5EF4-FFF2-40B4-BE49-F238E27FC236}">
                <a16:creationId xmlns:a16="http://schemas.microsoft.com/office/drawing/2014/main" id="{8E8E6F84-0A38-4834-AAD6-B5F9B499AF11}"/>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EAE8E095-61AD-4BFC-B3E5-D9F04D7F70F4}"/>
              </a:ext>
            </a:extLst>
          </p:cNvPr>
          <p:cNvSpPr>
            <a:spLocks noGrp="1"/>
          </p:cNvSpPr>
          <p:nvPr>
            <p:ph type="sldNum" sz="quarter" idx="12"/>
          </p:nvPr>
        </p:nvSpPr>
        <p:spPr/>
        <p:txBody>
          <a:bodyPr/>
          <a:lstStyle/>
          <a:p>
            <a:fld id="{95FBF447-833F-438E-8F66-2F98AD2B20C6}" type="slidenum">
              <a:rPr lang="en-US" smtClean="0"/>
              <a:t>‹#›</a:t>
            </a:fld>
            <a:endParaRPr lang="en-US"/>
          </a:p>
        </p:txBody>
      </p:sp>
    </p:spTree>
    <p:extLst>
      <p:ext uri="{BB962C8B-B14F-4D97-AF65-F5344CB8AC3E}">
        <p14:creationId xmlns:p14="http://schemas.microsoft.com/office/powerpoint/2010/main" val="26609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1"/>
        </a:solidFill>
        <a:effectLst/>
      </p:bgPr>
    </p:bg>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11294141" y="6306689"/>
            <a:ext cx="288259" cy="170313"/>
          </a:xfrm>
          <a:prstGeom prst="rect">
            <a:avLst/>
          </a:prstGeom>
        </p:spPr>
        <p:txBody>
          <a:bodyPr vert="horz" lIns="0" tIns="0" rIns="0" bIns="0" rtlCol="0" anchor="b"/>
          <a:lstStyle>
            <a:lvl1pPr algn="r">
              <a:lnSpc>
                <a:spcPct val="90000"/>
              </a:lnSpc>
              <a:defRPr sz="1051">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21" name="Text Placeholder 3"/>
          <p:cNvSpPr>
            <a:spLocks noGrp="1"/>
          </p:cNvSpPr>
          <p:nvPr>
            <p:ph type="body" sz="quarter" idx="18" hasCustomPrompt="1"/>
          </p:nvPr>
        </p:nvSpPr>
        <p:spPr>
          <a:xfrm>
            <a:off x="611717" y="2209801"/>
            <a:ext cx="6246283"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4" indent="0">
              <a:lnSpc>
                <a:spcPct val="90000"/>
              </a:lnSpc>
              <a:spcBef>
                <a:spcPts val="0"/>
              </a:spcBef>
              <a:spcAft>
                <a:spcPts val="0"/>
              </a:spcAft>
              <a:buNone/>
              <a:defRPr sz="2133" b="0" spc="0">
                <a:solidFill>
                  <a:schemeClr val="accent2"/>
                </a:solidFill>
              </a:defRPr>
            </a:lvl3pPr>
          </a:lstStyle>
          <a:p>
            <a:pPr lvl="0"/>
            <a:r>
              <a:rPr lang="en-US"/>
              <a:t>QUESTIONS?</a:t>
            </a:r>
          </a:p>
        </p:txBody>
      </p:sp>
      <p:pic>
        <p:nvPicPr>
          <p:cNvPr id="18" name="Picture 17">
            <a:extLst>
              <a:ext uri="{FF2B5EF4-FFF2-40B4-BE49-F238E27FC236}">
                <a16:creationId xmlns:a16="http://schemas.microsoft.com/office/drawing/2014/main" id="{BD6AF8C7-333F-F145-AC3B-8D653E68CD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extLst>
      <p:ext uri="{BB962C8B-B14F-4D97-AF65-F5344CB8AC3E}">
        <p14:creationId xmlns:p14="http://schemas.microsoft.com/office/powerpoint/2010/main" val="35703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630" indent="0">
              <a:buNone/>
              <a:defRPr sz="1867"/>
            </a:lvl2pPr>
            <a:lvl3pPr marL="1219261" indent="0">
              <a:buNone/>
              <a:defRPr sz="1600"/>
            </a:lvl3pPr>
            <a:lvl4pPr marL="1828891" indent="0">
              <a:buNone/>
              <a:defRPr sz="1333"/>
            </a:lvl4pPr>
            <a:lvl5pPr marL="2438522" indent="0">
              <a:buNone/>
              <a:defRPr sz="1333"/>
            </a:lvl5pPr>
            <a:lvl6pPr marL="3048152" indent="0">
              <a:buNone/>
              <a:defRPr sz="1333"/>
            </a:lvl6pPr>
            <a:lvl7pPr marL="3657783" indent="0">
              <a:buNone/>
              <a:defRPr sz="1333"/>
            </a:lvl7pPr>
            <a:lvl8pPr marL="4267413" indent="0">
              <a:buNone/>
              <a:defRPr sz="1333"/>
            </a:lvl8pPr>
            <a:lvl9pPr marL="4877044"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12E7D-D073-4A1B-9A5F-AB4AC58B8312}" type="slidenum">
              <a:rPr lang="en-US" smtClean="0"/>
              <a:t>‹#›</a:t>
            </a:fld>
            <a:endParaRPr lang="en-US"/>
          </a:p>
        </p:txBody>
      </p:sp>
    </p:spTree>
    <p:extLst>
      <p:ext uri="{BB962C8B-B14F-4D97-AF65-F5344CB8AC3E}">
        <p14:creationId xmlns:p14="http://schemas.microsoft.com/office/powerpoint/2010/main" val="2724535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838200" y="2346668"/>
            <a:ext cx="10515600" cy="2823552"/>
          </a:xfrm>
        </p:spPr>
        <p:txBody>
          <a:bodyPr>
            <a:normAutofit/>
          </a:bodyPr>
          <a:lstStyle>
            <a:lvl1pPr algn="ctr">
              <a:defRPr sz="4100" baseline="0"/>
            </a:lvl1pPr>
          </a:lstStyle>
          <a:p>
            <a:r>
              <a:rPr lang="en-US"/>
              <a:t>The American Cancer Society’s mission </a:t>
            </a:r>
            <a:br>
              <a:rPr lang="en-US"/>
            </a:br>
            <a:r>
              <a:rPr lang="en-US"/>
              <a:t>is to save lives, celebrate lives, and </a:t>
            </a:r>
            <a:br>
              <a:rPr lang="en-US"/>
            </a:br>
            <a:r>
              <a:rPr lang="en-US"/>
              <a:t>lead the fight for a world without cancer.</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6688" y="1550280"/>
            <a:ext cx="1638626" cy="983176"/>
          </a:xfrm>
          <a:prstGeom prst="rect">
            <a:avLst/>
          </a:prstGeom>
        </p:spPr>
      </p:pic>
    </p:spTree>
    <p:extLst>
      <p:ext uri="{BB962C8B-B14F-4D97-AF65-F5344CB8AC3E}">
        <p14:creationId xmlns:p14="http://schemas.microsoft.com/office/powerpoint/2010/main" val="207305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10E2-BC57-46DB-8482-EBF2673D54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85B96-985F-4D5A-9FDC-608FEA99C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8A61DB-22FD-4E8D-A68C-3EBCC9BE9550}"/>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BB05A2DF-CFB5-4EE4-9535-C06F97F58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582AD-6543-464A-9BD4-86AF1DFFF13F}"/>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219479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79A9-911C-4EAB-9AB1-FAD362C4D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6651D-4869-41FC-BB06-BDB3AF019B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11868-D31C-4CD0-B5BD-76013D244897}"/>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67FF0659-DC97-4C61-A3D9-AC3F5B611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379F3-2BFA-4698-9DF5-43EA5850B497}"/>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658119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8FD5-B83A-4821-9551-9279E3B07A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9114CF-D7DC-4BA4-BD5D-25D87FC48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9A7D29-317E-42FD-87B9-35E3798113E6}"/>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AF56C01E-05D9-4FCA-9A1B-1949436DE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E3456-31E7-43B2-B2C8-0A242E04D7FC}"/>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2616885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2BF3-329F-4FE6-8207-14182951AA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E2383-2641-43B0-AC2E-0D2F8D935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497D8-273A-4BCD-8613-2F9AC121B8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10E3B7-8308-4B5D-8FB6-7DDF33FD9232}"/>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6" name="Footer Placeholder 5">
            <a:extLst>
              <a:ext uri="{FF2B5EF4-FFF2-40B4-BE49-F238E27FC236}">
                <a16:creationId xmlns:a16="http://schemas.microsoft.com/office/drawing/2014/main" id="{FEDDDE97-3A9B-4666-9913-9FC7548CC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4D2EFF-D58F-4827-A569-4A861AD4BA1D}"/>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167110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3809-B8BF-43C5-901D-0014E1AFE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E4700A-8568-425B-8A5E-B3BD5E020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2C3A58-2EDB-4915-B917-D26C69BF9C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29EF25-7FFC-4CA5-AAB7-D0EFC9BF1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B5CF2C-31DF-4CE9-A270-E10A140DB9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C3C254-6523-4D0C-BB8D-D51F6D07DD82}"/>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8" name="Footer Placeholder 7">
            <a:extLst>
              <a:ext uri="{FF2B5EF4-FFF2-40B4-BE49-F238E27FC236}">
                <a16:creationId xmlns:a16="http://schemas.microsoft.com/office/drawing/2014/main" id="{5EF0A9C4-2584-4AEA-8C8E-4FCEB284D6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B4F78A-60DD-4658-986F-61FADC75D530}"/>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426367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EB6B-5279-42E2-BC51-9DD222E60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F12AAF-73BD-4DC1-8700-F6AEA5BD163D}"/>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4" name="Footer Placeholder 3">
            <a:extLst>
              <a:ext uri="{FF2B5EF4-FFF2-40B4-BE49-F238E27FC236}">
                <a16:creationId xmlns:a16="http://schemas.microsoft.com/office/drawing/2014/main" id="{340D5CA5-889A-406B-8817-46D50B62C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D63B7-E20B-4870-B05C-9809A2D3B357}"/>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256373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EB6B-5279-42E2-BC51-9DD222E60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F12AAF-73BD-4DC1-8700-F6AEA5BD163D}"/>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4" name="Footer Placeholder 3">
            <a:extLst>
              <a:ext uri="{FF2B5EF4-FFF2-40B4-BE49-F238E27FC236}">
                <a16:creationId xmlns:a16="http://schemas.microsoft.com/office/drawing/2014/main" id="{340D5CA5-889A-406B-8817-46D50B62C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DD63B7-E20B-4870-B05C-9809A2D3B357}"/>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29305478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7D909D-8504-49B2-9220-F928F0624D93}"/>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3" name="Footer Placeholder 2">
            <a:extLst>
              <a:ext uri="{FF2B5EF4-FFF2-40B4-BE49-F238E27FC236}">
                <a16:creationId xmlns:a16="http://schemas.microsoft.com/office/drawing/2014/main" id="{69CDC1BE-BD35-4927-A3DA-AEA1943F5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661976-3787-4F16-836D-4CA1FE5A0612}"/>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8528698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9EFAB-646E-4814-9F89-46CC7597D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6199A5-76F0-4BC2-8D6B-CEAEA0081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D60335-06C9-46FC-8C89-82CF2684B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20C42-D08C-43CE-B947-1E78721E0925}"/>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6" name="Footer Placeholder 5">
            <a:extLst>
              <a:ext uri="{FF2B5EF4-FFF2-40B4-BE49-F238E27FC236}">
                <a16:creationId xmlns:a16="http://schemas.microsoft.com/office/drawing/2014/main" id="{1C7EA42B-32AF-433D-B9FA-0CF5162C9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11E9C-CC4B-488D-9B45-1C4CA9620DF3}"/>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978734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A770-23B3-41BC-AA10-553B6E599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8401C8-528B-4342-808C-0024780748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07E83B-3DFF-4A17-B0BF-BD2BB4726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F2C51-8DAA-48C3-B744-F00C5FA757FC}"/>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6" name="Footer Placeholder 5">
            <a:extLst>
              <a:ext uri="{FF2B5EF4-FFF2-40B4-BE49-F238E27FC236}">
                <a16:creationId xmlns:a16="http://schemas.microsoft.com/office/drawing/2014/main" id="{2964FB2C-5942-4348-946E-A7C43FAC1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982EFA-7DA7-475E-B6E8-9A1332D2A919}"/>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487059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18BF-FEE4-42FF-A8A2-EEF7FB0144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31252-C4A8-48D1-89E9-F9FF421ED4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4956B-55E3-40E0-877E-9E616CF0A591}"/>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C1B03BD9-3BAA-4123-B2D5-143D6D64F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F0507-5888-49BD-BAE9-5EC8E8E2943D}"/>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2869153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CEEA0-4310-48EC-8593-CE453D72DD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DA95A0-9219-438F-B9AD-409F606D53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9E734-CB46-460F-8A3C-D5E17A012B08}"/>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DA896B22-FFF7-4C42-B716-02D852688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6778F-7E38-45E7-8C2B-0AE6E5AA0690}"/>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457279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11">
              <a:defRPr sz="1800"/>
            </a:lvl2pPr>
            <a:lvl3pPr marL="457223">
              <a:defRPr sz="1600"/>
            </a:lvl3pPr>
            <a:lvl4pPr marL="685834">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3"/>
            <a:ext cx="4114800" cy="365125"/>
          </a:xfrm>
        </p:spPr>
        <p:txBody>
          <a:bodyPr/>
          <a:lstStyle>
            <a:lvl1pPr>
              <a:defRPr baseline="0">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1"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1" y="178001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a:p>
        </p:txBody>
      </p:sp>
    </p:spTree>
    <p:extLst>
      <p:ext uri="{BB962C8B-B14F-4D97-AF65-F5344CB8AC3E}">
        <p14:creationId xmlns:p14="http://schemas.microsoft.com/office/powerpoint/2010/main" val="2686828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B3E8AA1-1EEA-E745-9314-9FCC07654F02}"/>
              </a:ext>
            </a:extLst>
          </p:cNvPr>
          <p:cNvSpPr>
            <a:spLocks noGrp="1"/>
          </p:cNvSpPr>
          <p:nvPr>
            <p:ph type="pic" sz="quarter" idx="15"/>
          </p:nvPr>
        </p:nvSpPr>
        <p:spPr>
          <a:xfrm>
            <a:off x="304801" y="228603"/>
            <a:ext cx="8148203" cy="6411913"/>
          </a:xfrm>
          <a:custGeom>
            <a:avLst/>
            <a:gdLst>
              <a:gd name="connsiteX0" fmla="*/ 0 w 4340225"/>
              <a:gd name="connsiteY0" fmla="*/ 0 h 6411913"/>
              <a:gd name="connsiteX1" fmla="*/ 4340225 w 4340225"/>
              <a:gd name="connsiteY1" fmla="*/ 0 h 6411913"/>
              <a:gd name="connsiteX2" fmla="*/ 4340225 w 4340225"/>
              <a:gd name="connsiteY2" fmla="*/ 6411913 h 6411913"/>
              <a:gd name="connsiteX3" fmla="*/ 0 w 4340225"/>
              <a:gd name="connsiteY3" fmla="*/ 6411913 h 6411913"/>
              <a:gd name="connsiteX4" fmla="*/ 0 w 4340225"/>
              <a:gd name="connsiteY4" fmla="*/ 0 h 6411913"/>
              <a:gd name="connsiteX0" fmla="*/ 0 w 6122726"/>
              <a:gd name="connsiteY0" fmla="*/ 11574 h 6423487"/>
              <a:gd name="connsiteX1" fmla="*/ 6122726 w 6122726"/>
              <a:gd name="connsiteY1" fmla="*/ 0 h 6423487"/>
              <a:gd name="connsiteX2" fmla="*/ 4340225 w 6122726"/>
              <a:gd name="connsiteY2" fmla="*/ 6423487 h 6423487"/>
              <a:gd name="connsiteX3" fmla="*/ 0 w 6122726"/>
              <a:gd name="connsiteY3" fmla="*/ 6423487 h 6423487"/>
              <a:gd name="connsiteX4" fmla="*/ 0 w 6122726"/>
              <a:gd name="connsiteY4" fmla="*/ 11574 h 6423487"/>
              <a:gd name="connsiteX0" fmla="*/ 0 w 6111152"/>
              <a:gd name="connsiteY0" fmla="*/ 0 h 6411913"/>
              <a:gd name="connsiteX1" fmla="*/ 6111152 w 6111152"/>
              <a:gd name="connsiteY1" fmla="*/ 1 h 6411913"/>
              <a:gd name="connsiteX2" fmla="*/ 4340225 w 6111152"/>
              <a:gd name="connsiteY2" fmla="*/ 6411913 h 6411913"/>
              <a:gd name="connsiteX3" fmla="*/ 0 w 6111152"/>
              <a:gd name="connsiteY3" fmla="*/ 6411913 h 6411913"/>
              <a:gd name="connsiteX4" fmla="*/ 0 w 6111152"/>
              <a:gd name="connsiteY4" fmla="*/ 0 h 641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1152" h="6411913">
                <a:moveTo>
                  <a:pt x="0" y="0"/>
                </a:moveTo>
                <a:lnTo>
                  <a:pt x="6111152" y="1"/>
                </a:lnTo>
                <a:lnTo>
                  <a:pt x="4340225" y="6411913"/>
                </a:lnTo>
                <a:lnTo>
                  <a:pt x="0" y="6411913"/>
                </a:lnTo>
                <a:lnTo>
                  <a:pt x="0" y="0"/>
                </a:lnTo>
                <a:close/>
              </a:path>
            </a:pathLst>
          </a:custGeom>
        </p:spPr>
        <p:txBody>
          <a:bodyPr/>
          <a:lstStyle/>
          <a:p>
            <a:endParaRPr lang="en-US"/>
          </a:p>
        </p:txBody>
      </p:sp>
      <p:sp>
        <p:nvSpPr>
          <p:cNvPr id="2" name="Title 1"/>
          <p:cNvSpPr>
            <a:spLocks noGrp="1"/>
          </p:cNvSpPr>
          <p:nvPr>
            <p:ph type="ctrTitle"/>
          </p:nvPr>
        </p:nvSpPr>
        <p:spPr>
          <a:xfrm>
            <a:off x="7772399" y="3008305"/>
            <a:ext cx="4114800" cy="1904951"/>
          </a:xfrm>
        </p:spPr>
        <p:txBody>
          <a:bodyPr lIns="0" tIns="0" rIns="0" bIns="0" anchor="b">
            <a:normAutofit/>
          </a:bodyPr>
          <a:lstStyle>
            <a:lvl1pPr algn="l">
              <a:defRPr sz="4000" baseline="0"/>
            </a:lvl1pPr>
          </a:lstStyle>
          <a:p>
            <a:r>
              <a:rPr lang="en-US"/>
              <a:t>Click to edit Master title style</a:t>
            </a:r>
          </a:p>
        </p:txBody>
      </p:sp>
      <p:sp>
        <p:nvSpPr>
          <p:cNvPr id="4" name="Date Placeholder 3"/>
          <p:cNvSpPr>
            <a:spLocks noGrp="1"/>
          </p:cNvSpPr>
          <p:nvPr>
            <p:ph type="dt" sz="half" idx="10"/>
          </p:nvPr>
        </p:nvSpPr>
        <p:spPr/>
        <p:txBody>
          <a:bodyPr/>
          <a:lstStyle/>
          <a:p>
            <a:fld id="{7F506860-307B-7E4D-93C3-6CFEE47124A2}" type="datetimeFigureOut">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84B7F-3908-134C-8739-A1F750FCEE8F}" type="slidenum">
              <a:t>‹#›</a:t>
            </a:fld>
            <a:endParaRPr lang="en-US"/>
          </a:p>
        </p:txBody>
      </p:sp>
      <p:pic>
        <p:nvPicPr>
          <p:cNvPr id="14" name="Picture 13" descr="Graphical user interface, text, application&#10;&#10;Description automatically generated">
            <a:extLst>
              <a:ext uri="{FF2B5EF4-FFF2-40B4-BE49-F238E27FC236}">
                <a16:creationId xmlns:a16="http://schemas.microsoft.com/office/drawing/2014/main" id="{79537E0B-7661-DB41-9E38-25DEED5436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7015" y="5386039"/>
            <a:ext cx="1040674" cy="631420"/>
          </a:xfrm>
          <a:prstGeom prst="rect">
            <a:avLst/>
          </a:prstGeom>
        </p:spPr>
      </p:pic>
    </p:spTree>
    <p:extLst>
      <p:ext uri="{BB962C8B-B14F-4D97-AF65-F5344CB8AC3E}">
        <p14:creationId xmlns:p14="http://schemas.microsoft.com/office/powerpoint/2010/main" val="2321203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09601" y="536787"/>
            <a:ext cx="10972798" cy="1143000"/>
          </a:xfrm>
        </p:spPr>
        <p:txBody>
          <a:bodyPr/>
          <a:lstStyle>
            <a:lvl1pPr>
              <a:lnSpc>
                <a:spcPct val="80000"/>
              </a:lnSpc>
              <a:spcBef>
                <a:spcPts val="0"/>
              </a:spcBef>
              <a:spcAft>
                <a:spcPts val="533"/>
              </a:spcAft>
              <a:defRPr sz="4000" b="1" i="0" kern="2000" spc="100" baseline="0">
                <a:solidFill>
                  <a:schemeClr val="accent2"/>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800" b="0" i="0" spc="0" baseline="0">
                <a:solidFill>
                  <a:schemeClr val="accent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SLIDE TITLE HERE</a:t>
            </a:r>
          </a:p>
          <a:p>
            <a:pPr lvl="1"/>
            <a:r>
              <a:rPr lang="en-US"/>
              <a:t>Subtitle here</a:t>
            </a:r>
          </a:p>
        </p:txBody>
      </p:sp>
      <p:sp>
        <p:nvSpPr>
          <p:cNvPr id="17"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8"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a:t>cancer.org/global</a:t>
            </a:r>
          </a:p>
        </p:txBody>
      </p:sp>
    </p:spTree>
    <p:extLst>
      <p:ext uri="{BB962C8B-B14F-4D97-AF65-F5344CB8AC3E}">
        <p14:creationId xmlns:p14="http://schemas.microsoft.com/office/powerpoint/2010/main" val="231720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p15:clr>
            <a:srgbClr val="FBAE40"/>
          </p15:clr>
        </p15:guide>
        <p15:guide id="2" pos="7296">
          <p15:clr>
            <a:srgbClr val="FBAE40"/>
          </p15:clr>
        </p15:guide>
        <p15:guide id="3" orient="horz" pos="33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749808"/>
            <a:ext cx="11292840" cy="502920"/>
          </a:xfrm>
        </p:spPr>
        <p:txBody>
          <a:bodyPr>
            <a:normAutofit/>
          </a:bodyPr>
          <a:lstStyle>
            <a:lvl1pPr>
              <a:defRPr sz="2800" b="1">
                <a:solidFill>
                  <a:srgbClr val="182F51"/>
                </a:solidFill>
                <a:latin typeface="Source Sans Pro" charset="0"/>
                <a:ea typeface="Source Sans Pro" charset="0"/>
                <a:cs typeface="Source Sans Pro" charset="0"/>
              </a:defRPr>
            </a:lvl1pPr>
          </a:lstStyle>
          <a:p>
            <a:r>
              <a:rPr lang="en-US"/>
              <a:t>Click to edit Master title style</a:t>
            </a:r>
          </a:p>
        </p:txBody>
      </p:sp>
      <p:sp>
        <p:nvSpPr>
          <p:cNvPr id="3" name="Content Placeholder 2"/>
          <p:cNvSpPr>
            <a:spLocks noGrp="1"/>
          </p:cNvSpPr>
          <p:nvPr>
            <p:ph idx="1"/>
          </p:nvPr>
        </p:nvSpPr>
        <p:spPr>
          <a:xfrm>
            <a:off x="594360" y="1825625"/>
            <a:ext cx="1075944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8" name="Text Placeholder 7"/>
          <p:cNvSpPr>
            <a:spLocks noGrp="1"/>
          </p:cNvSpPr>
          <p:nvPr>
            <p:ph type="body" sz="quarter" idx="13" hasCustomPrompt="1"/>
          </p:nvPr>
        </p:nvSpPr>
        <p:spPr>
          <a:xfrm>
            <a:off x="593725" y="581457"/>
            <a:ext cx="11293475" cy="251703"/>
          </a:xfrm>
        </p:spPr>
        <p:txBody>
          <a:bodyPr anchor="ctr" anchorCtr="0">
            <a:normAutofit/>
          </a:bodyPr>
          <a:lstStyle>
            <a:lvl1pPr marL="0" indent="0">
              <a:buNone/>
              <a:defRPr sz="1200" b="1" cap="all" spc="300" baseline="0">
                <a:solidFill>
                  <a:srgbClr val="BC3345"/>
                </a:solidFill>
              </a:defRPr>
            </a:lvl1pPr>
          </a:lstStyle>
          <a:p>
            <a:pPr lvl="0"/>
            <a:r>
              <a:rPr lang="en-US"/>
              <a:t>SECTION TITLE</a:t>
            </a:r>
          </a:p>
        </p:txBody>
      </p:sp>
    </p:spTree>
    <p:extLst>
      <p:ext uri="{BB962C8B-B14F-4D97-AF65-F5344CB8AC3E}">
        <p14:creationId xmlns:p14="http://schemas.microsoft.com/office/powerpoint/2010/main" val="2899507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33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7D909D-8504-49B2-9220-F928F0624D93}"/>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3" name="Footer Placeholder 2">
            <a:extLst>
              <a:ext uri="{FF2B5EF4-FFF2-40B4-BE49-F238E27FC236}">
                <a16:creationId xmlns:a16="http://schemas.microsoft.com/office/drawing/2014/main" id="{69CDC1BE-BD35-4927-A3DA-AEA1943F5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661976-3787-4F16-836D-4CA1FE5A0612}"/>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4051049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804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8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97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010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8840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634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8597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483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373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5D305F-C09D-4EA1-8ED4-C430A6E26F72}"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B166B9-7818-45D3-809C-544241C22D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57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9EFAB-646E-4814-9F89-46CC7597D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6199A5-76F0-4BC2-8D6B-CEAEA0081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D60335-06C9-46FC-8C89-82CF2684B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20C42-D08C-43CE-B947-1E78721E0925}"/>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6" name="Footer Placeholder 5">
            <a:extLst>
              <a:ext uri="{FF2B5EF4-FFF2-40B4-BE49-F238E27FC236}">
                <a16:creationId xmlns:a16="http://schemas.microsoft.com/office/drawing/2014/main" id="{1C7EA42B-32AF-433D-B9FA-0CF5162C9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11E9C-CC4B-488D-9B45-1C4CA9620DF3}"/>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25911410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fld id="{E05D305F-C09D-4EA1-8ED4-C430A6E26F72}" type="datetimeFigureOut">
              <a:rPr lang="en-US" smtClean="0">
                <a:solidFill>
                  <a:prstClr val="black">
                    <a:tint val="75000"/>
                  </a:prstClr>
                </a:solidFill>
              </a:rPr>
              <a:pPr defTabSz="457200"/>
              <a:t>8/25/2022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A7B166B9-7818-45D3-809C-544241C22D9D}" type="slidenum">
              <a:rPr lang="en-US" smtClean="0">
                <a:solidFill>
                  <a:prstClr val="black">
                    <a:tint val="75000"/>
                  </a:prstClr>
                </a:solidFill>
              </a:rPr>
              <a:pPr defTabSz="457200"/>
              <a:t>‹#›</a:t>
            </a:fld>
            <a:endParaRPr lang="en-US">
              <a:solidFill>
                <a:prstClr val="black">
                  <a:tint val="75000"/>
                </a:prstClr>
              </a:solidFill>
            </a:endParaRPr>
          </a:p>
        </p:txBody>
      </p:sp>
      <p:graphicFrame>
        <p:nvGraphicFramePr>
          <p:cNvPr id="6" name="TPChart" hidden="1"/>
          <p:cNvGraphicFramePr/>
          <p:nvPr userDrawn="1">
            <p:extLst>
              <p:ext uri="{D42A27DB-BD31-4B8C-83A1-F6EECF244321}">
                <p14:modId xmlns:p14="http://schemas.microsoft.com/office/powerpoint/2010/main" val="1650602949"/>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38732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ACFC-1295-F945-B245-C92B92939F40}"/>
              </a:ext>
            </a:extLst>
          </p:cNvPr>
          <p:cNvPicPr>
            <a:picLocks noChangeAspect="1"/>
          </p:cNvPicPr>
          <p:nvPr userDrawn="1"/>
        </p:nvPicPr>
        <p:blipFill>
          <a:blip r:embed="rId2"/>
          <a:srcRect/>
          <a:stretch/>
        </p:blipFill>
        <p:spPr>
          <a:xfrm>
            <a:off x="1" y="966"/>
            <a:ext cx="12198926" cy="6852162"/>
          </a:xfrm>
          <a:prstGeom prst="rect">
            <a:avLst/>
          </a:prstGeom>
        </p:spPr>
      </p:pic>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COVER PAGE </a:t>
            </a:r>
          </a:p>
          <a:p>
            <a:pPr lvl="0"/>
            <a:r>
              <a:rPr lang="en-US"/>
              <a:t>TITLE HERE</a:t>
            </a:r>
          </a:p>
          <a:p>
            <a:pPr lvl="1"/>
            <a:r>
              <a:rPr lang="en-US"/>
              <a:t>Subtitle here</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6" name="Picture 5">
            <a:extLst>
              <a:ext uri="{FF2B5EF4-FFF2-40B4-BE49-F238E27FC236}">
                <a16:creationId xmlns:a16="http://schemas.microsoft.com/office/drawing/2014/main" id="{33A46EFC-CA52-6040-949B-6D4B03937F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892" y="608572"/>
            <a:ext cx="1508760" cy="915428"/>
          </a:xfrm>
          <a:prstGeom prst="rect">
            <a:avLst/>
          </a:prstGeom>
        </p:spPr>
      </p:pic>
    </p:spTree>
    <p:extLst>
      <p:ext uri="{BB962C8B-B14F-4D97-AF65-F5344CB8AC3E}">
        <p14:creationId xmlns:p14="http://schemas.microsoft.com/office/powerpoint/2010/main" val="149930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Cover Page 1">
    <p:bg>
      <p:bgPr>
        <a:solidFill>
          <a:schemeClr val="accent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611717" y="2133600"/>
            <a:ext cx="6246283" cy="2743201"/>
          </a:xfrm>
        </p:spPr>
        <p:txBody>
          <a:bodyPr/>
          <a:lstStyle>
            <a:lvl1pPr>
              <a:lnSpc>
                <a:spcPct val="80000"/>
              </a:lnSpc>
              <a:spcBef>
                <a:spcPts val="0"/>
              </a:spcBef>
              <a:spcAft>
                <a:spcPts val="533"/>
              </a:spcAft>
              <a:defRPr sz="6000" b="1" i="0" kern="2000" spc="100" baseline="0">
                <a:solidFill>
                  <a:schemeClr val="accent6"/>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accent6"/>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COVER PAGE </a:t>
            </a:r>
          </a:p>
          <a:p>
            <a:pPr lvl="0"/>
            <a:r>
              <a:rPr lang="en-US"/>
              <a:t>TITLE HERE</a:t>
            </a:r>
          </a:p>
          <a:p>
            <a:pPr lvl="1"/>
            <a:r>
              <a:rPr lang="en-US"/>
              <a:t>Subtitle here</a:t>
            </a:r>
          </a:p>
        </p:txBody>
      </p:sp>
      <p:sp>
        <p:nvSpPr>
          <p:cNvPr id="23" name="Text Placeholder 7"/>
          <p:cNvSpPr>
            <a:spLocks noGrp="1"/>
          </p:cNvSpPr>
          <p:nvPr>
            <p:ph type="body" sz="quarter" idx="10"/>
          </p:nvPr>
        </p:nvSpPr>
        <p:spPr>
          <a:xfrm>
            <a:off x="609600" y="5943600"/>
            <a:ext cx="3490384" cy="400532"/>
          </a:xfrm>
        </p:spPr>
        <p:txBody>
          <a:bodyPr anchor="b">
            <a:noAutofit/>
          </a:bodyPr>
          <a:lstStyle>
            <a:lvl1pPr>
              <a:lnSpc>
                <a:spcPct val="100000"/>
              </a:lnSpc>
              <a:spcBef>
                <a:spcPts val="2400"/>
              </a:spcBef>
              <a:spcAft>
                <a:spcPts val="1600"/>
              </a:spcAft>
              <a:defRPr sz="1800" spc="0" baseline="0">
                <a:solidFill>
                  <a:schemeClr val="accent6"/>
                </a:solidFill>
              </a:defRPr>
            </a:lvl1pPr>
            <a:lvl2pPr>
              <a:defRPr>
                <a:solidFill>
                  <a:schemeClr val="accent6"/>
                </a:solidFill>
              </a:defRPr>
            </a:lvl2pPr>
          </a:lstStyle>
          <a:p>
            <a:pPr lvl="0"/>
            <a:r>
              <a:rPr lang="en-US"/>
              <a:t>Click to edit Master text styles</a:t>
            </a:r>
          </a:p>
          <a:p>
            <a:pPr lvl="1"/>
            <a:r>
              <a:rPr lang="en-US"/>
              <a:t>Second level</a:t>
            </a:r>
          </a:p>
        </p:txBody>
      </p:sp>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pic>
        <p:nvPicPr>
          <p:cNvPr id="7" name="Picture 6">
            <a:extLst>
              <a:ext uri="{FF2B5EF4-FFF2-40B4-BE49-F238E27FC236}">
                <a16:creationId xmlns:a16="http://schemas.microsoft.com/office/drawing/2014/main" id="{AD7F2EC6-3F71-C940-9E1B-A55BB41FF9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892" y="608572"/>
            <a:ext cx="1508760" cy="915428"/>
          </a:xfrm>
          <a:prstGeom prst="rect">
            <a:avLst/>
          </a:prstGeom>
        </p:spPr>
      </p:pic>
    </p:spTree>
    <p:extLst>
      <p:ext uri="{BB962C8B-B14F-4D97-AF65-F5344CB8AC3E}">
        <p14:creationId xmlns:p14="http://schemas.microsoft.com/office/powerpoint/2010/main" val="28617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7"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Tree>
    <p:extLst>
      <p:ext uri="{BB962C8B-B14F-4D97-AF65-F5344CB8AC3E}">
        <p14:creationId xmlns:p14="http://schemas.microsoft.com/office/powerpoint/2010/main" val="348637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SLIDE TITLE HERE</a:t>
            </a:r>
          </a:p>
          <a:p>
            <a:pPr lvl="1"/>
            <a:r>
              <a:rPr lang="en-US"/>
              <a:t>Subtitle here</a:t>
            </a:r>
          </a:p>
        </p:txBody>
      </p:sp>
      <p:sp>
        <p:nvSpPr>
          <p:cNvPr id="17"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8"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Tree>
    <p:extLst>
      <p:ext uri="{BB962C8B-B14F-4D97-AF65-F5344CB8AC3E}">
        <p14:creationId xmlns:p14="http://schemas.microsoft.com/office/powerpoint/2010/main" val="272880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88">
          <p15:clr>
            <a:srgbClr val="FBAE40"/>
          </p15:clr>
        </p15:guide>
        <p15:guide id="2" pos="7296">
          <p15:clr>
            <a:srgbClr val="FBAE40"/>
          </p15:clr>
        </p15:guide>
        <p15:guide id="3" orient="horz" pos="33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17" y="1905000"/>
            <a:ext cx="10972800"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SLIDE TITLE HERE</a:t>
            </a:r>
          </a:p>
          <a:p>
            <a:pPr lvl="1"/>
            <a:r>
              <a:rPr lang="en-US"/>
              <a:t>Subtitle here</a:t>
            </a:r>
          </a:p>
        </p:txBody>
      </p:sp>
      <p:sp>
        <p:nvSpPr>
          <p:cNvPr id="13"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4"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Tree>
    <p:extLst>
      <p:ext uri="{BB962C8B-B14F-4D97-AF65-F5344CB8AC3E}">
        <p14:creationId xmlns:p14="http://schemas.microsoft.com/office/powerpoint/2010/main" val="97599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12" name="Text Placeholder 3"/>
          <p:cNvSpPr>
            <a:spLocks noGrp="1"/>
          </p:cNvSpPr>
          <p:nvPr>
            <p:ph type="body" sz="quarter" idx="18" hasCustomPrompt="1"/>
          </p:nvPr>
        </p:nvSpPr>
        <p:spPr>
          <a:xfrm>
            <a:off x="611717" y="536787"/>
            <a:ext cx="10970682"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SLIDE TITLE HERE</a:t>
            </a:r>
          </a:p>
          <a:p>
            <a:pPr lvl="1"/>
            <a:r>
              <a:rPr lang="en-US"/>
              <a:t>Subtitle here</a:t>
            </a:r>
          </a:p>
        </p:txBody>
      </p:sp>
      <p:sp>
        <p:nvSpPr>
          <p:cNvPr id="14" name="Content Placeholder 2"/>
          <p:cNvSpPr>
            <a:spLocks noGrp="1"/>
          </p:cNvSpPr>
          <p:nvPr>
            <p:ph idx="1"/>
          </p:nvPr>
        </p:nvSpPr>
        <p:spPr>
          <a:xfrm>
            <a:off x="611717" y="1905000"/>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9"/>
          </p:nvPr>
        </p:nvSpPr>
        <p:spPr>
          <a:xfrm>
            <a:off x="6326716" y="1904999"/>
            <a:ext cx="5255683"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9"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Tree>
    <p:extLst>
      <p:ext uri="{BB962C8B-B14F-4D97-AF65-F5344CB8AC3E}">
        <p14:creationId xmlns:p14="http://schemas.microsoft.com/office/powerpoint/2010/main" val="379074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 image right 1">
    <p:spTree>
      <p:nvGrpSpPr>
        <p:cNvPr id="1" name=""/>
        <p:cNvGrpSpPr/>
        <p:nvPr/>
      </p:nvGrpSpPr>
      <p:grpSpPr>
        <a:xfrm>
          <a:off x="0" y="0"/>
          <a:ext cx="0" cy="0"/>
          <a:chOff x="0" y="0"/>
          <a:chExt cx="0" cy="0"/>
        </a:xfrm>
      </p:grpSpPr>
      <p:sp>
        <p:nvSpPr>
          <p:cNvPr id="8" name="Rectangle 7"/>
          <p:cNvSpPr/>
          <p:nvPr userDrawn="1"/>
        </p:nvSpPr>
        <p:spPr>
          <a:xfrm>
            <a:off x="6103207" y="0"/>
            <a:ext cx="6088795" cy="6858000"/>
          </a:xfrm>
          <a:prstGeom prst="rect">
            <a:avLst/>
          </a:prstGeom>
          <a:solidFill>
            <a:srgbClr val="E4E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Picture Placeholder 4"/>
          <p:cNvSpPr>
            <a:spLocks noGrp="1"/>
          </p:cNvSpPr>
          <p:nvPr>
            <p:ph type="pic" sz="quarter" idx="14"/>
          </p:nvPr>
        </p:nvSpPr>
        <p:spPr>
          <a:xfrm>
            <a:off x="6103207" y="0"/>
            <a:ext cx="6088795" cy="6858000"/>
          </a:xfrm>
          <a:solidFill>
            <a:schemeClr val="bg1">
              <a:lumMod val="10000"/>
            </a:schemeClr>
          </a:solidFill>
        </p:spPr>
        <p:txBody>
          <a:bodyPr anchor="ctr"/>
          <a:lstStyle>
            <a:lvl1pPr algn="ctr">
              <a:defRPr>
                <a:solidFill>
                  <a:schemeClr val="bg1">
                    <a:lumMod val="10000"/>
                  </a:schemeClr>
                </a:solidFill>
              </a:defRPr>
            </a:lvl1pPr>
          </a:lstStyle>
          <a:p>
            <a:r>
              <a:rPr lang="en-US"/>
              <a:t>Drag picture to placeholder or click icon to add</a:t>
            </a:r>
          </a:p>
        </p:txBody>
      </p:sp>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a:solidFill>
                  <a:schemeClr val="bg2"/>
                </a:solidFill>
              </a:rPr>
              <a:t>Drag picture in here</a:t>
            </a:r>
          </a:p>
        </p:txBody>
      </p:sp>
      <p:sp>
        <p:nvSpPr>
          <p:cNvPr id="9" name="Text Placeholder 3"/>
          <p:cNvSpPr>
            <a:spLocks noGrp="1"/>
          </p:cNvSpPr>
          <p:nvPr>
            <p:ph type="body" sz="quarter" idx="18" hasCustomPrompt="1"/>
          </p:nvPr>
        </p:nvSpPr>
        <p:spPr>
          <a:xfrm>
            <a:off x="611717" y="536787"/>
            <a:ext cx="5020985" cy="1143000"/>
          </a:xfrm>
        </p:spPr>
        <p:txBody>
          <a:bodyPr/>
          <a:lstStyle>
            <a:lvl1pPr>
              <a:lnSpc>
                <a:spcPct val="80000"/>
              </a:lnSpc>
              <a:spcBef>
                <a:spcPts val="0"/>
              </a:spcBef>
              <a:spcAft>
                <a:spcPts val="533"/>
              </a:spcAft>
              <a:defRPr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SLIDE TITLE HERE</a:t>
            </a:r>
          </a:p>
          <a:p>
            <a:pPr lvl="1"/>
            <a:r>
              <a:rPr lang="en-US"/>
              <a:t>Subtitle here</a:t>
            </a:r>
          </a:p>
        </p:txBody>
      </p:sp>
      <p:sp>
        <p:nvSpPr>
          <p:cNvPr id="11" name="Slide Number Placeholder 5"/>
          <p:cNvSpPr>
            <a:spLocks noGrp="1"/>
          </p:cNvSpPr>
          <p:nvPr>
            <p:ph type="sldNum" sz="quarter" idx="4"/>
          </p:nvPr>
        </p:nvSpPr>
        <p:spPr>
          <a:xfrm>
            <a:off x="5344443" y="6306687"/>
            <a:ext cx="288259" cy="170313"/>
          </a:xfrm>
          <a:prstGeom prst="rect">
            <a:avLst/>
          </a:prstGeom>
        </p:spPr>
        <p:txBody>
          <a:bodyPr vert="horz" lIns="0" tIns="0" rIns="0" bIns="0" rtlCol="0" anchor="b"/>
          <a:lstStyle>
            <a:lvl1pPr algn="r">
              <a:lnSpc>
                <a:spcPct val="90000"/>
              </a:lnSpc>
              <a:defRPr sz="1050" b="0" i="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12" name="Footer Placeholder 3"/>
          <p:cNvSpPr>
            <a:spLocks noGrp="1"/>
          </p:cNvSpPr>
          <p:nvPr>
            <p:ph type="ftr" sz="quarter" idx="3"/>
          </p:nvPr>
        </p:nvSpPr>
        <p:spPr>
          <a:xfrm>
            <a:off x="2885089" y="6306982"/>
            <a:ext cx="2404219" cy="170018"/>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sp>
        <p:nvSpPr>
          <p:cNvPr id="13" name="Content Placeholder 2"/>
          <p:cNvSpPr>
            <a:spLocks noGrp="1"/>
          </p:cNvSpPr>
          <p:nvPr>
            <p:ph idx="1"/>
          </p:nvPr>
        </p:nvSpPr>
        <p:spPr>
          <a:xfrm>
            <a:off x="611717" y="1905000"/>
            <a:ext cx="5020985" cy="3754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erson with a beard and glasses&#10;&#10;Description automatically generated with medium confidence">
            <a:extLst>
              <a:ext uri="{FF2B5EF4-FFF2-40B4-BE49-F238E27FC236}">
                <a16:creationId xmlns:a16="http://schemas.microsoft.com/office/drawing/2014/main" id="{6B8C5F23-61B8-6649-97B9-9E0ED00002A7}"/>
              </a:ext>
            </a:extLst>
          </p:cNvPr>
          <p:cNvPicPr>
            <a:picLocks noChangeAspect="1"/>
          </p:cNvPicPr>
          <p:nvPr userDrawn="1"/>
        </p:nvPicPr>
        <p:blipFill rotWithShape="1">
          <a:blip r:embed="rId2"/>
          <a:srcRect r="40795"/>
          <a:stretch/>
        </p:blipFill>
        <p:spPr>
          <a:xfrm>
            <a:off x="6103207" y="0"/>
            <a:ext cx="6088793" cy="6858000"/>
          </a:xfrm>
          <a:prstGeom prst="rect">
            <a:avLst/>
          </a:prstGeom>
        </p:spPr>
      </p:pic>
      <p:sp>
        <p:nvSpPr>
          <p:cNvPr id="15" name="Rectangle 14">
            <a:extLst>
              <a:ext uri="{FF2B5EF4-FFF2-40B4-BE49-F238E27FC236}">
                <a16:creationId xmlns:a16="http://schemas.microsoft.com/office/drawing/2014/main" id="{FF132F2D-A8CB-9443-976B-329F7CA1E785}"/>
              </a:ext>
            </a:extLst>
          </p:cNvPr>
          <p:cNvSpPr/>
          <p:nvPr userDrawn="1"/>
        </p:nvSpPr>
        <p:spPr>
          <a:xfrm>
            <a:off x="6316456" y="6391843"/>
            <a:ext cx="3437144" cy="215444"/>
          </a:xfrm>
          <a:prstGeom prst="rect">
            <a:avLst/>
          </a:prstGeom>
        </p:spPr>
        <p:txBody>
          <a:bodyPr wrap="square">
            <a:spAutoFit/>
          </a:bodyPr>
          <a:lstStyle/>
          <a:p>
            <a:r>
              <a:rPr lang="en-US" sz="800" b="0" i="0">
                <a:solidFill>
                  <a:schemeClr val="accent6"/>
                </a:solidFill>
                <a:latin typeface="Calibri Light" panose="020F0302020204030204" pitchFamily="34" charset="0"/>
                <a:cs typeface="Calibri Light" panose="020F0302020204030204" pitchFamily="34" charset="0"/>
              </a:rPr>
              <a:t>Rick, Colon &amp; Kidney Cancer Survivor </a:t>
            </a:r>
          </a:p>
        </p:txBody>
      </p:sp>
    </p:spTree>
    <p:extLst>
      <p:ext uri="{BB962C8B-B14F-4D97-AF65-F5344CB8AC3E}">
        <p14:creationId xmlns:p14="http://schemas.microsoft.com/office/powerpoint/2010/main" val="317479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1/2 image right 4">
    <p:spTree>
      <p:nvGrpSpPr>
        <p:cNvPr id="1" name=""/>
        <p:cNvGrpSpPr/>
        <p:nvPr/>
      </p:nvGrpSpPr>
      <p:grpSpPr>
        <a:xfrm>
          <a:off x="0" y="0"/>
          <a:ext cx="0" cy="0"/>
          <a:chOff x="0" y="0"/>
          <a:chExt cx="0" cy="0"/>
        </a:xfrm>
      </p:grpSpPr>
      <p:sp>
        <p:nvSpPr>
          <p:cNvPr id="2" name="TextBox 1"/>
          <p:cNvSpPr txBox="1"/>
          <p:nvPr userDrawn="1"/>
        </p:nvSpPr>
        <p:spPr>
          <a:xfrm>
            <a:off x="8104094" y="2761131"/>
            <a:ext cx="2294964" cy="287323"/>
          </a:xfrm>
          <a:prstGeom prst="rect">
            <a:avLst/>
          </a:prstGeom>
          <a:noFill/>
        </p:spPr>
        <p:txBody>
          <a:bodyPr wrap="square" lIns="0" tIns="0" rIns="0" bIns="0" rtlCol="0">
            <a:spAutoFit/>
          </a:bodyPr>
          <a:lstStyle/>
          <a:p>
            <a:pPr>
              <a:spcAft>
                <a:spcPts val="1600"/>
              </a:spcAft>
            </a:pPr>
            <a:r>
              <a:rPr lang="en-US" sz="1867">
                <a:solidFill>
                  <a:schemeClr val="bg2"/>
                </a:solidFill>
              </a:rPr>
              <a:t>Drag picture in here</a:t>
            </a:r>
          </a:p>
        </p:txBody>
      </p:sp>
    </p:spTree>
    <p:extLst>
      <p:ext uri="{BB962C8B-B14F-4D97-AF65-F5344CB8AC3E}">
        <p14:creationId xmlns:p14="http://schemas.microsoft.com/office/powerpoint/2010/main" val="22188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p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2"/>
                </a:solidFill>
              </a:defRPr>
            </a:lvl1pPr>
          </a:lstStyle>
          <a:p>
            <a:fld id="{B2F212C6-8907-2442-9AB7-0A38B63F180E}"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err="1"/>
              <a:t>cancer.org</a:t>
            </a:r>
            <a:endParaRPr lang="en-US"/>
          </a:p>
        </p:txBody>
      </p:sp>
      <p:sp>
        <p:nvSpPr>
          <p:cNvPr id="6" name="Text Placeholder 3"/>
          <p:cNvSpPr>
            <a:spLocks noGrp="1"/>
          </p:cNvSpPr>
          <p:nvPr>
            <p:ph type="body" sz="quarter" idx="18" hasCustomPrompt="1"/>
          </p:nvPr>
        </p:nvSpPr>
        <p:spPr>
          <a:xfrm>
            <a:off x="611717" y="2209799"/>
            <a:ext cx="10970682"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bg2"/>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DIVIDER PAGE </a:t>
            </a:r>
          </a:p>
          <a:p>
            <a:pPr lvl="1"/>
            <a:r>
              <a:rPr lang="en-US"/>
              <a:t>Subtitle here</a:t>
            </a:r>
          </a:p>
        </p:txBody>
      </p:sp>
    </p:spTree>
    <p:extLst>
      <p:ext uri="{BB962C8B-B14F-4D97-AF65-F5344CB8AC3E}">
        <p14:creationId xmlns:p14="http://schemas.microsoft.com/office/powerpoint/2010/main" val="352555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A770-23B3-41BC-AA10-553B6E599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8401C8-528B-4342-808C-0024780748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07E83B-3DFF-4A17-B0BF-BD2BB4726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F2C51-8DAA-48C3-B744-F00C5FA757FC}"/>
              </a:ext>
            </a:extLst>
          </p:cNvPr>
          <p:cNvSpPr>
            <a:spLocks noGrp="1"/>
          </p:cNvSpPr>
          <p:nvPr>
            <p:ph type="dt" sz="half" idx="10"/>
          </p:nvPr>
        </p:nvSpPr>
        <p:spPr/>
        <p:txBody>
          <a:bodyPr/>
          <a:lstStyle/>
          <a:p>
            <a:fld id="{84480C3E-D319-482D-99EA-CF3529695760}" type="datetimeFigureOut">
              <a:rPr lang="en-US" smtClean="0"/>
              <a:t>8/25/2022</a:t>
            </a:fld>
            <a:endParaRPr lang="en-US"/>
          </a:p>
        </p:txBody>
      </p:sp>
      <p:sp>
        <p:nvSpPr>
          <p:cNvPr id="6" name="Footer Placeholder 5">
            <a:extLst>
              <a:ext uri="{FF2B5EF4-FFF2-40B4-BE49-F238E27FC236}">
                <a16:creationId xmlns:a16="http://schemas.microsoft.com/office/drawing/2014/main" id="{2964FB2C-5942-4348-946E-A7C43FAC1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982EFA-7DA7-475E-B6E8-9A1332D2A919}"/>
              </a:ext>
            </a:extLst>
          </p:cNvPr>
          <p:cNvSpPr>
            <a:spLocks noGrp="1"/>
          </p:cNvSpPr>
          <p:nvPr>
            <p:ph type="sldNum" sz="quarter" idx="12"/>
          </p:nvPr>
        </p:nvSpPr>
        <p:spPr/>
        <p:txBody>
          <a:bodyPr/>
          <a:lstStyle/>
          <a:p>
            <a:fld id="{CD0C5B58-A6B5-4DCB-BAA6-D3081FDFE66E}" type="slidenum">
              <a:rPr lang="en-US" smtClean="0"/>
              <a:t>‹#›</a:t>
            </a:fld>
            <a:endParaRPr lang="en-US"/>
          </a:p>
        </p:txBody>
      </p:sp>
    </p:spTree>
    <p:extLst>
      <p:ext uri="{BB962C8B-B14F-4D97-AF65-F5344CB8AC3E}">
        <p14:creationId xmlns:p14="http://schemas.microsoft.com/office/powerpoint/2010/main" val="1062365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21" name="Text Placeholder 3"/>
          <p:cNvSpPr>
            <a:spLocks noGrp="1"/>
          </p:cNvSpPr>
          <p:nvPr>
            <p:ph type="body" sz="quarter" idx="18" hasCustomPrompt="1"/>
          </p:nvPr>
        </p:nvSpPr>
        <p:spPr>
          <a:xfrm>
            <a:off x="611717" y="2209799"/>
            <a:ext cx="6246283"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ts val="2880"/>
              </a:lnSpc>
              <a:spcBef>
                <a:spcPts val="0"/>
              </a:spcBef>
              <a:spcAft>
                <a:spcPts val="0"/>
              </a:spcAft>
              <a:buNone/>
              <a:defRPr sz="2400" b="0" i="0" spc="0" baseline="0">
                <a:solidFill>
                  <a:schemeClr val="tx1"/>
                </a:solidFill>
                <a:latin typeface="Source Sans Pro Light" charset="0"/>
                <a:ea typeface="Source Sans Pro Light" charset="0"/>
                <a:cs typeface="Source Sans Pro Light" charset="0"/>
              </a:defRPr>
            </a:lvl2pPr>
            <a:lvl3pPr marL="4233" indent="0">
              <a:lnSpc>
                <a:spcPct val="90000"/>
              </a:lnSpc>
              <a:spcBef>
                <a:spcPts val="0"/>
              </a:spcBef>
              <a:spcAft>
                <a:spcPts val="0"/>
              </a:spcAft>
              <a:buNone/>
              <a:defRPr sz="2133" b="0" spc="0">
                <a:solidFill>
                  <a:schemeClr val="accent2"/>
                </a:solidFill>
              </a:defRPr>
            </a:lvl3pPr>
          </a:lstStyle>
          <a:p>
            <a:pPr lvl="0"/>
            <a:r>
              <a:rPr lang="en-US"/>
              <a:t>QUESTIONS?</a:t>
            </a:r>
          </a:p>
        </p:txBody>
      </p:sp>
      <p:pic>
        <p:nvPicPr>
          <p:cNvPr id="18" name="Picture 17">
            <a:extLst>
              <a:ext uri="{FF2B5EF4-FFF2-40B4-BE49-F238E27FC236}">
                <a16:creationId xmlns:a16="http://schemas.microsoft.com/office/drawing/2014/main" id="{BD6AF8C7-333F-F145-AC3B-8D653E68CD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extLst>
      <p:ext uri="{BB962C8B-B14F-4D97-AF65-F5344CB8AC3E}">
        <p14:creationId xmlns:p14="http://schemas.microsoft.com/office/powerpoint/2010/main" val="31816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ivider page">
    <p:bg>
      <p:bgPr>
        <a:solidFill>
          <a:schemeClr val="accent1"/>
        </a:solid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8" hasCustomPrompt="1"/>
          </p:nvPr>
        </p:nvSpPr>
        <p:spPr>
          <a:xfrm>
            <a:off x="611717" y="2209799"/>
            <a:ext cx="10970682" cy="2743201"/>
          </a:xfrm>
        </p:spPr>
        <p:txBody>
          <a:bodyPr/>
          <a:lstStyle>
            <a:lvl1pPr>
              <a:lnSpc>
                <a:spcPct val="80000"/>
              </a:lnSpc>
              <a:spcBef>
                <a:spcPts val="0"/>
              </a:spcBef>
              <a:spcAft>
                <a:spcPts val="533"/>
              </a:spcAft>
              <a:defRPr sz="6000" b="1" i="0" kern="2000" spc="100" baseline="0">
                <a:solidFill>
                  <a:schemeClr val="bg2"/>
                </a:solidFill>
                <a:latin typeface="Calibri" panose="020F0502020204030204" pitchFamily="34" charset="0"/>
                <a:ea typeface="Source Sans Pro" charset="0"/>
                <a:cs typeface="Calibri" panose="020F0502020204030204" pitchFamily="34" charset="0"/>
              </a:defRPr>
            </a:lvl1pPr>
            <a:lvl2pPr marL="0" indent="0">
              <a:lnSpc>
                <a:spcPct val="90000"/>
              </a:lnSpc>
              <a:spcBef>
                <a:spcPts val="0"/>
              </a:spcBef>
              <a:spcAft>
                <a:spcPts val="0"/>
              </a:spcAft>
              <a:buNone/>
              <a:defRPr sz="2400" b="0" i="0" spc="0" baseline="0">
                <a:solidFill>
                  <a:schemeClr val="bg2"/>
                </a:solidFill>
                <a:latin typeface="Calibri" panose="020F0502020204030204" pitchFamily="34" charset="0"/>
                <a:ea typeface="Source Sans Pro Light" charset="0"/>
                <a:cs typeface="Calibri" panose="020F0502020204030204" pitchFamily="34" charset="0"/>
              </a:defRPr>
            </a:lvl2pPr>
            <a:lvl3pPr marL="4233" indent="0">
              <a:lnSpc>
                <a:spcPct val="90000"/>
              </a:lnSpc>
              <a:spcBef>
                <a:spcPts val="0"/>
              </a:spcBef>
              <a:spcAft>
                <a:spcPts val="0"/>
              </a:spcAft>
              <a:buNone/>
              <a:defRPr sz="2133" b="0" spc="0">
                <a:solidFill>
                  <a:schemeClr val="accent2"/>
                </a:solidFill>
              </a:defRPr>
            </a:lvl3pPr>
          </a:lstStyle>
          <a:p>
            <a:pPr lvl="0"/>
            <a:r>
              <a:rPr lang="en-US"/>
              <a:t>THANK YOU!</a:t>
            </a:r>
          </a:p>
        </p:txBody>
      </p:sp>
    </p:spTree>
    <p:extLst>
      <p:ext uri="{BB962C8B-B14F-4D97-AF65-F5344CB8AC3E}">
        <p14:creationId xmlns:p14="http://schemas.microsoft.com/office/powerpoint/2010/main" val="2461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1"/>
        </a:solidFill>
        <a:effectLst/>
      </p:bgPr>
    </p:bg>
    <p:spTree>
      <p:nvGrpSpPr>
        <p:cNvPr id="1" name=""/>
        <p:cNvGrpSpPr/>
        <p:nvPr/>
      </p:nvGrpSpPr>
      <p:grpSpPr>
        <a:xfrm>
          <a:off x="0" y="0"/>
          <a:ext cx="0" cy="0"/>
          <a:chOff x="0" y="0"/>
          <a:chExt cx="0" cy="0"/>
        </a:xfrm>
      </p:grpSpPr>
      <p:sp>
        <p:nvSpPr>
          <p:cNvPr id="31"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bg2"/>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Tree>
    <p:extLst>
      <p:ext uri="{BB962C8B-B14F-4D97-AF65-F5344CB8AC3E}">
        <p14:creationId xmlns:p14="http://schemas.microsoft.com/office/powerpoint/2010/main" val="274060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e w/ copyright">
    <p:spTree>
      <p:nvGrpSpPr>
        <p:cNvPr id="1" name=""/>
        <p:cNvGrpSpPr/>
        <p:nvPr/>
      </p:nvGrpSpPr>
      <p:grpSpPr>
        <a:xfrm>
          <a:off x="0" y="0"/>
          <a:ext cx="0" cy="0"/>
          <a:chOff x="0" y="0"/>
          <a:chExt cx="0" cy="0"/>
        </a:xfrm>
      </p:grpSpPr>
      <p:sp>
        <p:nvSpPr>
          <p:cNvPr id="10" name="Shape 117"/>
          <p:cNvSpPr/>
          <p:nvPr userDrawn="1"/>
        </p:nvSpPr>
        <p:spPr>
          <a:xfrm>
            <a:off x="5313734" y="6309280"/>
            <a:ext cx="1564531" cy="123111"/>
          </a:xfrm>
          <a:prstGeom prst="rect">
            <a:avLst/>
          </a:prstGeom>
          <a:ln w="3175">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1200">
                <a:solidFill>
                  <a:srgbClr val="A8A49D"/>
                </a:solidFill>
              </a:defRPr>
            </a:lvl1pPr>
          </a:lstStyle>
          <a:p>
            <a:pPr lvl="0" algn="ctr">
              <a:defRPr sz="1800">
                <a:solidFill>
                  <a:srgbClr val="000000"/>
                </a:solidFill>
              </a:defRPr>
            </a:pPr>
            <a:r>
              <a:rPr lang="en-US" sz="800">
                <a:solidFill>
                  <a:schemeClr val="tx2"/>
                </a:solidFill>
                <a:latin typeface="Calibri" panose="020F0502020204030204" pitchFamily="34" charset="0"/>
                <a:cs typeface="Calibri" panose="020F0502020204030204" pitchFamily="34" charset="0"/>
              </a:rPr>
              <a:t>© 2021 American Cancer</a:t>
            </a:r>
            <a:r>
              <a:rPr lang="en-US" sz="800" baseline="0">
                <a:solidFill>
                  <a:schemeClr val="tx2"/>
                </a:solidFill>
                <a:latin typeface="Calibri" panose="020F0502020204030204" pitchFamily="34" charset="0"/>
                <a:cs typeface="Calibri" panose="020F0502020204030204" pitchFamily="34" charset="0"/>
              </a:rPr>
              <a:t> Society, Inc.</a:t>
            </a:r>
            <a:endParaRPr lang="en-US" sz="800">
              <a:solidFill>
                <a:schemeClr val="tx2"/>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430E4D1-7E05-2640-8E4E-1C428CA0542D}"/>
              </a:ext>
            </a:extLst>
          </p:cNvPr>
          <p:cNvPicPr>
            <a:picLocks noChangeAspect="1"/>
          </p:cNvPicPr>
          <p:nvPr userDrawn="1"/>
        </p:nvPicPr>
        <p:blipFill>
          <a:blip r:embed="rId2"/>
          <a:stretch>
            <a:fillRect/>
          </a:stretch>
        </p:blipFill>
        <p:spPr>
          <a:xfrm>
            <a:off x="4965700" y="2257124"/>
            <a:ext cx="2522698" cy="1530626"/>
          </a:xfrm>
          <a:prstGeom prst="rect">
            <a:avLst/>
          </a:prstGeom>
        </p:spPr>
      </p:pic>
      <p:sp>
        <p:nvSpPr>
          <p:cNvPr id="6" name="Rectangle 5">
            <a:extLst>
              <a:ext uri="{FF2B5EF4-FFF2-40B4-BE49-F238E27FC236}">
                <a16:creationId xmlns:a16="http://schemas.microsoft.com/office/drawing/2014/main" id="{2D09AB23-4C82-3E4D-B81C-E06780E7B7AC}"/>
              </a:ext>
            </a:extLst>
          </p:cNvPr>
          <p:cNvSpPr/>
          <p:nvPr userDrawn="1"/>
        </p:nvSpPr>
        <p:spPr>
          <a:xfrm>
            <a:off x="0" y="0"/>
            <a:ext cx="12192000" cy="685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extLst>
      <p:ext uri="{BB962C8B-B14F-4D97-AF65-F5344CB8AC3E}">
        <p14:creationId xmlns:p14="http://schemas.microsoft.com/office/powerpoint/2010/main" val="173918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233E99"/>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800" b="0" i="0">
                <a:solidFill>
                  <a:srgbClr val="16273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634896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611">
              <a:defRPr sz="1800"/>
            </a:lvl2pPr>
            <a:lvl3pPr marL="457223">
              <a:defRPr sz="1600"/>
            </a:lvl3pPr>
            <a:lvl4pPr marL="685834">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lvl1pPr>
              <a:defRPr>
                <a:solidFill>
                  <a:schemeClr val="accent2"/>
                </a:solidFill>
              </a:defRPr>
            </a:lvl1pPr>
          </a:lstStyle>
          <a:p>
            <a:r>
              <a:rPr lang="en-US"/>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3"/>
            <a:ext cx="4114800" cy="365125"/>
          </a:xfrm>
        </p:spPr>
        <p:txBody>
          <a:bodyPr/>
          <a:lstStyle>
            <a:lvl1pPr>
              <a:defRPr baseline="0">
                <a:solidFill>
                  <a:schemeClr val="accent2"/>
                </a:solidFill>
              </a:defRPr>
            </a:lvl1pPr>
          </a:lstStyle>
          <a:p>
            <a:r>
              <a:rPr lang="en-US"/>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1"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1" y="178001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a:p>
        </p:txBody>
      </p:sp>
    </p:spTree>
    <p:extLst>
      <p:ext uri="{BB962C8B-B14F-4D97-AF65-F5344CB8AC3E}">
        <p14:creationId xmlns:p14="http://schemas.microsoft.com/office/powerpoint/2010/main" val="396523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11.png"/><Relationship Id="rId2" Type="http://schemas.openxmlformats.org/officeDocument/2006/relationships/slideLayout" Target="../slideLayouts/slideLayout82.xml"/><Relationship Id="rId16" Type="http://schemas.openxmlformats.org/officeDocument/2006/relationships/theme" Target="../theme/theme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28047-1AB5-4B23-96D5-D8BB93624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8F94E-9AAA-4135-B986-256C43BE76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51353-27A1-483C-B357-1C9CC3BB4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88531F7E-7CF5-43B2-AC6E-08216B97D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D730B0-8AA0-4122-B619-1A0BE059A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C5B58-A6B5-4DCB-BAA6-D3081FDFE66E}" type="slidenum">
              <a:rPr lang="en-US" smtClean="0"/>
              <a:t>‹#›</a:t>
            </a:fld>
            <a:endParaRPr lang="en-US"/>
          </a:p>
        </p:txBody>
      </p:sp>
    </p:spTree>
    <p:extLst>
      <p:ext uri="{BB962C8B-B14F-4D97-AF65-F5344CB8AC3E}">
        <p14:creationId xmlns:p14="http://schemas.microsoft.com/office/powerpoint/2010/main" val="4025282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998826"/>
      </p:ext>
    </p:extLst>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06860-307B-7E4D-93C3-6CFEE47124A2}" type="datetimeFigureOut">
              <a:t>8/25/2022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84B7F-3908-134C-8739-A1F750FCEE8F}" type="slidenum">
              <a:t>‹#›</a:t>
            </a:fld>
            <a:endParaRPr lang="en-US"/>
          </a:p>
        </p:txBody>
      </p:sp>
      <p:cxnSp>
        <p:nvCxnSpPr>
          <p:cNvPr id="9" name="Straight Connector 8">
            <a:extLst>
              <a:ext uri="{FF2B5EF4-FFF2-40B4-BE49-F238E27FC236}">
                <a16:creationId xmlns:a16="http://schemas.microsoft.com/office/drawing/2014/main" id="{36670798-98A4-814D-82B0-DC850C52B5AF}"/>
              </a:ext>
            </a:extLst>
          </p:cNvPr>
          <p:cNvCxnSpPr/>
          <p:nvPr userDrawn="1"/>
        </p:nvCxnSpPr>
        <p:spPr>
          <a:xfrm>
            <a:off x="335667" y="228599"/>
            <a:ext cx="0" cy="731520"/>
          </a:xfrm>
          <a:prstGeom prst="line">
            <a:avLst/>
          </a:prstGeom>
          <a:ln w="41275">
            <a:solidFill>
              <a:srgbClr val="CC15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30496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Lst>
  <p:txStyles>
    <p:titleStyle>
      <a:lvl1pPr algn="l" defTabSz="914400" rtl="0" eaLnBrk="1" latinLnBrk="0" hangingPunct="1">
        <a:lnSpc>
          <a:spcPct val="90000"/>
        </a:lnSpc>
        <a:spcBef>
          <a:spcPct val="0"/>
        </a:spcBef>
        <a:buNone/>
        <a:defRPr sz="3600" b="1" i="0" kern="1200" baseline="0">
          <a:solidFill>
            <a:srgbClr val="403F41"/>
          </a:solidFill>
          <a:latin typeface="Source Sans Pro" panose="020B05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403F4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403F4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403F4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403F4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28047-1AB5-4B23-96D5-D8BB93624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8F94E-9AAA-4135-B986-256C43BE76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51353-27A1-483C-B357-1C9CC3BB4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80C3E-D319-482D-99EA-CF3529695760}" type="datetimeFigureOut">
              <a:rPr lang="en-US" smtClean="0"/>
              <a:t>8/25/2022</a:t>
            </a:fld>
            <a:endParaRPr lang="en-US"/>
          </a:p>
        </p:txBody>
      </p:sp>
      <p:sp>
        <p:nvSpPr>
          <p:cNvPr id="5" name="Footer Placeholder 4">
            <a:extLst>
              <a:ext uri="{FF2B5EF4-FFF2-40B4-BE49-F238E27FC236}">
                <a16:creationId xmlns:a16="http://schemas.microsoft.com/office/drawing/2014/main" id="{88531F7E-7CF5-43B2-AC6E-08216B97D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D730B0-8AA0-4122-B619-1A0BE059A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C5B58-A6B5-4DCB-BAA6-D3081FDFE66E}" type="slidenum">
              <a:rPr lang="en-US" smtClean="0"/>
              <a:t>‹#›</a:t>
            </a:fld>
            <a:endParaRPr lang="en-US"/>
          </a:p>
        </p:txBody>
      </p:sp>
    </p:spTree>
    <p:extLst>
      <p:ext uri="{BB962C8B-B14F-4D97-AF65-F5344CB8AC3E}">
        <p14:creationId xmlns:p14="http://schemas.microsoft.com/office/powerpoint/2010/main" val="28131838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E05D305F-C09D-4EA1-8ED4-C430A6E26F72}" type="datetimeFigureOut">
              <a:rPr lang="en-US" smtClean="0">
                <a:solidFill>
                  <a:prstClr val="black">
                    <a:tint val="75000"/>
                  </a:prstClr>
                </a:solidFill>
              </a:rPr>
              <a:pPr defTabSz="457200"/>
              <a:t>8/25/2022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A7B166B9-7818-45D3-809C-544241C22D9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552611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717" y="544747"/>
            <a:ext cx="10970682" cy="1143000"/>
          </a:xfrm>
          <a:prstGeom prst="rect">
            <a:avLst/>
          </a:prstGeom>
        </p:spPr>
        <p:txBody>
          <a:bodyPr vert="horz" lIns="0" tIns="0" rIns="0" bIns="0" rtlCol="0" anchor="t">
            <a:noAutofit/>
          </a:bodyPr>
          <a:lstStyle/>
          <a:p>
            <a:r>
              <a:rPr lang="en-US"/>
              <a:t>CLICK TO EDIT MASTER TITLE SLIDE</a:t>
            </a:r>
          </a:p>
        </p:txBody>
      </p:sp>
      <p:sp>
        <p:nvSpPr>
          <p:cNvPr id="3" name="Text Placeholder 2"/>
          <p:cNvSpPr>
            <a:spLocks noGrp="1"/>
          </p:cNvSpPr>
          <p:nvPr>
            <p:ph type="body" idx="1"/>
          </p:nvPr>
        </p:nvSpPr>
        <p:spPr>
          <a:xfrm>
            <a:off x="611717" y="1905001"/>
            <a:ext cx="10972800" cy="3802116"/>
          </a:xfrm>
          <a:prstGeom prst="rect">
            <a:avLst/>
          </a:prstGeom>
        </p:spPr>
        <p:txBody>
          <a:bodyPr vert="horz" lIns="0" tIns="0" rIns="0" bIns="0" rtlCol="0">
            <a:noAutofit/>
          </a:bodyPr>
          <a:lstStyle/>
          <a:p>
            <a:pPr lvl="0"/>
            <a:r>
              <a:rPr lang="en-US"/>
              <a:t>Body style </a:t>
            </a:r>
          </a:p>
          <a:p>
            <a:pPr lvl="1"/>
            <a:r>
              <a:rPr lang="en-US"/>
              <a:t>SUBHEADER</a:t>
            </a:r>
          </a:p>
          <a:p>
            <a:pPr lvl="2"/>
            <a:r>
              <a:rPr lang="en-US"/>
              <a:t>Bullet style</a:t>
            </a:r>
          </a:p>
          <a:p>
            <a:pPr lvl="3"/>
            <a:r>
              <a:rPr lang="en-US"/>
              <a:t>Second bullet style</a:t>
            </a:r>
          </a:p>
          <a:p>
            <a:pPr lvl="4"/>
            <a:r>
              <a:rPr lang="en-US"/>
              <a:t>Third bullet style</a:t>
            </a:r>
          </a:p>
        </p:txBody>
      </p:sp>
      <p:sp>
        <p:nvSpPr>
          <p:cNvPr id="22" name="Slide Number Placeholder 5"/>
          <p:cNvSpPr>
            <a:spLocks noGrp="1"/>
          </p:cNvSpPr>
          <p:nvPr>
            <p:ph type="sldNum" sz="quarter" idx="4"/>
          </p:nvPr>
        </p:nvSpPr>
        <p:spPr>
          <a:xfrm>
            <a:off x="11294140" y="6306687"/>
            <a:ext cx="288259" cy="170313"/>
          </a:xfrm>
          <a:prstGeom prst="rect">
            <a:avLst/>
          </a:prstGeom>
        </p:spPr>
        <p:txBody>
          <a:bodyPr vert="horz" lIns="0" tIns="0" rIns="0" bIns="0" rtlCol="0" anchor="b"/>
          <a:lstStyle>
            <a:lvl1pPr algn="r">
              <a:lnSpc>
                <a:spcPct val="90000"/>
              </a:lnSpc>
              <a:defRPr sz="1050">
                <a:solidFill>
                  <a:schemeClr val="accent1"/>
                </a:solidFill>
                <a:latin typeface="Source Sans Pro" charset="0"/>
                <a:ea typeface="Source Sans Pro" charset="0"/>
                <a:cs typeface="Source Sans Pro" charset="0"/>
              </a:defRPr>
            </a:lvl1pPr>
          </a:lstStyle>
          <a:p>
            <a:fld id="{B2F212C6-8907-2442-9AB7-0A38B63F180E}" type="slidenum">
              <a:rPr lang="en-US" smtClean="0"/>
              <a:pPr/>
              <a:t>‹#›</a:t>
            </a:fld>
            <a:endParaRPr lang="en-US"/>
          </a:p>
        </p:txBody>
      </p:sp>
      <p:sp>
        <p:nvSpPr>
          <p:cNvPr id="23" name="Footer Placeholder 3"/>
          <p:cNvSpPr>
            <a:spLocks noGrp="1"/>
          </p:cNvSpPr>
          <p:nvPr>
            <p:ph type="ftr" sz="quarter" idx="3"/>
          </p:nvPr>
        </p:nvSpPr>
        <p:spPr>
          <a:xfrm>
            <a:off x="3352800" y="6307277"/>
            <a:ext cx="7827421" cy="169723"/>
          </a:xfrm>
          <a:prstGeom prst="rect">
            <a:avLst/>
          </a:prstGeom>
        </p:spPr>
        <p:txBody>
          <a:bodyPr vert="horz" lIns="0" tIns="0" rIns="0" bIns="0" rtlCol="0" anchor="b"/>
          <a:lstStyle>
            <a:lvl1pPr algn="r">
              <a:defRPr sz="1050" b="0" i="0">
                <a:solidFill>
                  <a:schemeClr val="tx1"/>
                </a:solidFill>
                <a:latin typeface="Source Sans Pro Light" charset="0"/>
                <a:ea typeface="Source Sans Pro Light" charset="0"/>
                <a:cs typeface="Source Sans Pro Light" charset="0"/>
              </a:defRPr>
            </a:lvl1pPr>
          </a:lstStyle>
          <a:p>
            <a:r>
              <a:rPr lang="en-US" err="1"/>
              <a:t>cancer.org</a:t>
            </a:r>
            <a:endParaRPr lang="en-US"/>
          </a:p>
        </p:txBody>
      </p:sp>
      <p:pic>
        <p:nvPicPr>
          <p:cNvPr id="8" name="Picture 7">
            <a:extLst>
              <a:ext uri="{FF2B5EF4-FFF2-40B4-BE49-F238E27FC236}">
                <a16:creationId xmlns:a16="http://schemas.microsoft.com/office/drawing/2014/main" id="{43CDBD10-E322-A64F-A44A-61C8D4E5C1D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95152" y="6019800"/>
            <a:ext cx="776448" cy="471104"/>
          </a:xfrm>
          <a:prstGeom prst="rect">
            <a:avLst/>
          </a:prstGeom>
        </p:spPr>
      </p:pic>
    </p:spTree>
    <p:extLst>
      <p:ext uri="{BB962C8B-B14F-4D97-AF65-F5344CB8AC3E}">
        <p14:creationId xmlns:p14="http://schemas.microsoft.com/office/powerpoint/2010/main" val="226946582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p:titleStyle>
    <p:bodyStyle>
      <a:lvl1pPr marL="0" indent="0" algn="l" defTabSz="609585" rtl="0" eaLnBrk="1" latinLnBrk="0" hangingPunct="1">
        <a:lnSpc>
          <a:spcPts val="2500"/>
        </a:lnSpc>
        <a:spcBef>
          <a:spcPts val="533"/>
        </a:spcBef>
        <a:spcAft>
          <a:spcPts val="1133"/>
        </a:spcAft>
        <a:buFont typeface="Arial"/>
        <a:buNone/>
        <a:defRPr lang="en-US" sz="1800" b="0" i="0" kern="1200" spc="0" dirty="0" smtClean="0">
          <a:solidFill>
            <a:schemeClr val="tx1"/>
          </a:solidFill>
          <a:latin typeface="Calibri" panose="020F0502020204030204" pitchFamily="34" charset="0"/>
          <a:ea typeface="Source Sans Pro Light" charset="0"/>
          <a:cs typeface="Calibri" panose="020F0502020204030204" pitchFamily="34" charset="0"/>
        </a:defRPr>
      </a:lvl1pPr>
      <a:lvl2pPr marL="0" indent="0" algn="l" defTabSz="609585" rtl="0" eaLnBrk="1" latinLnBrk="0" hangingPunct="1">
        <a:lnSpc>
          <a:spcPct val="100000"/>
        </a:lnSpc>
        <a:spcBef>
          <a:spcPts val="800"/>
        </a:spcBef>
        <a:spcAft>
          <a:spcPts val="0"/>
        </a:spcAft>
        <a:buFont typeface="Arial"/>
        <a:buNone/>
        <a:tabLst/>
        <a:defRPr lang="en-US" sz="2400" b="1" kern="1200" spc="100" baseline="0" dirty="0" smtClean="0">
          <a:solidFill>
            <a:schemeClr val="accent1"/>
          </a:solidFill>
          <a:latin typeface="Calibri" panose="020F0502020204030204" pitchFamily="34" charset="0"/>
          <a:ea typeface="Source Sans Pro" charset="0"/>
          <a:cs typeface="Calibri" panose="020F0502020204030204" pitchFamily="34" charset="0"/>
        </a:defRPr>
      </a:lvl2pPr>
      <a:lvl3pPr marL="226478" indent="-226478" algn="l" defTabSz="609585" rtl="0" eaLnBrk="1" latinLnBrk="0" hangingPunct="1">
        <a:lnSpc>
          <a:spcPct val="100000"/>
        </a:lnSpc>
        <a:spcBef>
          <a:spcPts val="533"/>
        </a:spcBef>
        <a:spcAft>
          <a:spcPts val="533"/>
        </a:spcAft>
        <a:buFont typeface="Arial"/>
        <a:buChar char="•"/>
        <a:defRPr lang="en-US" sz="1800"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9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95.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www.picpedia.org/chalkboard/a/agenda.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95.xml"/><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hyperlink" Target="mailto:julie.waters@cancer.org" TargetMode="External"/><Relationship Id="rId4" Type="http://schemas.openxmlformats.org/officeDocument/2006/relationships/hyperlink" Target="https://echo.cancer.org/" TargetMode="External"/><Relationship Id="rId9"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1176472" y="1168400"/>
            <a:ext cx="7942128" cy="4635500"/>
          </a:xfrm>
        </p:spPr>
        <p:txBody>
          <a:bodyPr vert="horz" lIns="91440" tIns="45720" rIns="91440" bIns="45720" rtlCol="0" anchor="t">
            <a:normAutofit/>
          </a:bodyPr>
          <a:lstStyle/>
          <a:p>
            <a:pPr algn="ctr">
              <a:lnSpc>
                <a:spcPct val="90000"/>
              </a:lnSpc>
            </a:pPr>
            <a:r>
              <a:rPr lang="en-US" sz="4400" b="1">
                <a:solidFill>
                  <a:srgbClr val="CC153E"/>
                </a:solidFill>
              </a:rPr>
              <a:t>Welcome!</a:t>
            </a:r>
          </a:p>
          <a:p>
            <a:pPr>
              <a:lnSpc>
                <a:spcPct val="90000"/>
              </a:lnSpc>
            </a:pPr>
            <a:endParaRPr lang="en-US" sz="2800"/>
          </a:p>
          <a:p>
            <a:pPr>
              <a:lnSpc>
                <a:spcPct val="90000"/>
              </a:lnSpc>
            </a:pPr>
            <a:r>
              <a:rPr lang="en-US" sz="2800">
                <a:solidFill>
                  <a:srgbClr val="073166"/>
                </a:solidFill>
              </a:rPr>
              <a:t>Please put your name and email in the chat box. If you are sharing a computer with others, please include everyone participating today</a:t>
            </a:r>
          </a:p>
          <a:p>
            <a:pPr>
              <a:lnSpc>
                <a:spcPct val="90000"/>
              </a:lnSpc>
            </a:pPr>
            <a:endParaRPr lang="en-US" sz="2800">
              <a:solidFill>
                <a:srgbClr val="073166"/>
              </a:solidFill>
            </a:endParaRPr>
          </a:p>
          <a:p>
            <a:pPr>
              <a:lnSpc>
                <a:spcPct val="90000"/>
              </a:lnSpc>
            </a:pPr>
            <a:r>
              <a:rPr lang="en-US" sz="2800">
                <a:solidFill>
                  <a:srgbClr val="073166"/>
                </a:solidFill>
              </a:rPr>
              <a:t>We encourage you add your preferred pronouns with your name and image. </a:t>
            </a:r>
            <a:endParaRPr lang="en-US" sz="2800"/>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9812116" y="1591486"/>
            <a:ext cx="3548094"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all" spc="100" normalizeH="0" baseline="0" noProof="0">
                <a:ln>
                  <a:noFill/>
                </a:ln>
                <a:solidFill>
                  <a:srgbClr val="ED7D31"/>
                </a:solidFill>
                <a:effectLst/>
                <a:uLnTx/>
                <a:uFillTx/>
                <a:latin typeface="Calibri" panose="020F0502020204030204"/>
                <a:ea typeface="+mn-ea"/>
                <a:cs typeface="+mn-cs"/>
              </a:rPr>
              <a:t>National Minority Health Month</a:t>
            </a:r>
          </a:p>
        </p:txBody>
      </p:sp>
      <p:sp>
        <p:nvSpPr>
          <p:cNvPr id="12" name="Oval 11">
            <a:extLst>
              <a:ext uri="{FF2B5EF4-FFF2-40B4-BE49-F238E27FC236}">
                <a16:creationId xmlns:a16="http://schemas.microsoft.com/office/drawing/2014/main" id="{4FD1C862-3C4A-46E3-A263-9E123E32AD74}"/>
              </a:ext>
            </a:extLst>
          </p:cNvPr>
          <p:cNvSpPr/>
          <p:nvPr/>
        </p:nvSpPr>
        <p:spPr>
          <a:xfrm>
            <a:off x="851483" y="554152"/>
            <a:ext cx="324988" cy="3210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4B2C4C8-68AF-41AA-9E86-99ED86D796C7}"/>
              </a:ext>
            </a:extLst>
          </p:cNvPr>
          <p:cNvSpPr/>
          <p:nvPr/>
        </p:nvSpPr>
        <p:spPr>
          <a:xfrm>
            <a:off x="322966" y="1417835"/>
            <a:ext cx="270615" cy="3024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DDBFCD2-4263-4ABB-AC2D-6B0241C77A98}"/>
              </a:ext>
            </a:extLst>
          </p:cNvPr>
          <p:cNvSpPr/>
          <p:nvPr/>
        </p:nvSpPr>
        <p:spPr>
          <a:xfrm>
            <a:off x="5454150" y="5681610"/>
            <a:ext cx="181458" cy="2979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2F3021D-3C7E-44AA-9A4E-E81AB833E946}"/>
              </a:ext>
            </a:extLst>
          </p:cNvPr>
          <p:cNvPicPr>
            <a:picLocks noChangeAspect="1"/>
          </p:cNvPicPr>
          <p:nvPr/>
        </p:nvPicPr>
        <p:blipFill>
          <a:blip r:embed="rId3"/>
          <a:stretch>
            <a:fillRect/>
          </a:stretch>
        </p:blipFill>
        <p:spPr>
          <a:xfrm>
            <a:off x="9974984" y="-51907"/>
            <a:ext cx="2217016" cy="6858000"/>
          </a:xfrm>
          <a:prstGeom prst="rect">
            <a:avLst/>
          </a:prstGeom>
        </p:spPr>
      </p:pic>
    </p:spTree>
    <p:extLst>
      <p:ext uri="{BB962C8B-B14F-4D97-AF65-F5344CB8AC3E}">
        <p14:creationId xmlns:p14="http://schemas.microsoft.com/office/powerpoint/2010/main" val="1597280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B2F212C6-8907-2442-9AB7-0A38B63F180E}" type="slidenum">
              <a:rPr kumimoji="0" lang="en-US" sz="1050" b="0" i="0" u="none" strike="noStrike" kern="1200" cap="none" spc="0" normalizeH="0" baseline="0" noProof="0" smtClean="0">
                <a:ln>
                  <a:noFill/>
                </a:ln>
                <a:solidFill>
                  <a:srgbClr val="1B365D"/>
                </a:solidFill>
                <a:effectLst/>
                <a:uLnTx/>
                <a:uFillTx/>
                <a:latin typeface="Source Sans Pro" charset="0"/>
              </a:rPr>
              <a:pPr marL="0" marR="0" lvl="0" indent="0" algn="r" defTabSz="914400" rtl="0" eaLnBrk="1" fontAlgn="auto" latinLnBrk="0" hangingPunct="1">
                <a:lnSpc>
                  <a:spcPct val="9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srgbClr val="1B365D"/>
              </a:solidFill>
              <a:effectLst/>
              <a:uLnTx/>
              <a:uFillTx/>
              <a:latin typeface="Source Sans Pro" charset="0"/>
            </a:endParaRPr>
          </a:p>
        </p:txBody>
      </p:sp>
      <p:sp>
        <p:nvSpPr>
          <p:cNvPr id="7" name="Text Placeholder 1">
            <a:extLst>
              <a:ext uri="{FF2B5EF4-FFF2-40B4-BE49-F238E27FC236}">
                <a16:creationId xmlns:a16="http://schemas.microsoft.com/office/drawing/2014/main" id="{354939FE-E6D5-4C8E-8E2A-C48D934DE59A}"/>
              </a:ext>
            </a:extLst>
          </p:cNvPr>
          <p:cNvSpPr>
            <a:spLocks noGrp="1"/>
          </p:cNvSpPr>
          <p:nvPr>
            <p:ph type="body" sz="quarter" idx="18"/>
          </p:nvPr>
        </p:nvSpPr>
        <p:spPr>
          <a:xfrm>
            <a:off x="136983" y="475508"/>
            <a:ext cx="6601075" cy="474742"/>
          </a:xfrm>
        </p:spPr>
        <p:txBody>
          <a:bodyPr vert="horz" lIns="0" tIns="0" rIns="0" bIns="0" rtlCol="0" anchor="t">
            <a:noAutofit/>
          </a:bodyPr>
          <a:lstStyle/>
          <a:p>
            <a:r>
              <a:rPr lang="en-US" sz="3400" dirty="0">
                <a:solidFill>
                  <a:srgbClr val="007C88"/>
                </a:solidFill>
                <a:latin typeface="Calibri"/>
                <a:ea typeface="Source Sans Pro"/>
                <a:cs typeface="Calibri"/>
              </a:rPr>
              <a:t>WHY FOCUS ON LGBTQ+ and HPV?</a:t>
            </a:r>
          </a:p>
        </p:txBody>
      </p:sp>
      <p:sp>
        <p:nvSpPr>
          <p:cNvPr id="10" name="TextBox 9">
            <a:extLst>
              <a:ext uri="{FF2B5EF4-FFF2-40B4-BE49-F238E27FC236}">
                <a16:creationId xmlns:a16="http://schemas.microsoft.com/office/drawing/2014/main" id="{08A10747-E712-47B4-A1FE-1ABF1F1EDF35}"/>
              </a:ext>
            </a:extLst>
          </p:cNvPr>
          <p:cNvSpPr txBox="1"/>
          <p:nvPr/>
        </p:nvSpPr>
        <p:spPr>
          <a:xfrm>
            <a:off x="1165426" y="1977810"/>
            <a:ext cx="4756123" cy="628762"/>
          </a:xfrm>
          <a:prstGeom prst="rect">
            <a:avLst/>
          </a:prstGeom>
          <a:noFill/>
        </p:spPr>
        <p:txBody>
          <a:bodyPr wrap="square" lIns="0" tIns="0" rIns="0" bIns="0" rtlCol="0">
            <a:spAutoFit/>
          </a:bodyPr>
          <a:lstStyle/>
          <a:p>
            <a:pPr marL="0" marR="0" lvl="0" indent="-60958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rPr>
              <a:t>Reiterate that HPV vaccination is cancer prevention </a:t>
            </a:r>
            <a:endParaRPr kumimoji="0" lang="ms-MY" sz="2000" b="0"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endParaRPr>
          </a:p>
        </p:txBody>
      </p:sp>
      <p:grpSp>
        <p:nvGrpSpPr>
          <p:cNvPr id="11" name="Group 10">
            <a:extLst>
              <a:ext uri="{FF2B5EF4-FFF2-40B4-BE49-F238E27FC236}">
                <a16:creationId xmlns:a16="http://schemas.microsoft.com/office/drawing/2014/main" id="{090FF055-86AB-4AD2-9C2C-5DAE7EA99FA9}"/>
              </a:ext>
            </a:extLst>
          </p:cNvPr>
          <p:cNvGrpSpPr/>
          <p:nvPr/>
        </p:nvGrpSpPr>
        <p:grpSpPr>
          <a:xfrm>
            <a:off x="591392" y="1954975"/>
            <a:ext cx="621910" cy="615553"/>
            <a:chOff x="685800" y="1981200"/>
            <a:chExt cx="609600" cy="615553"/>
          </a:xfrm>
        </p:grpSpPr>
        <p:sp>
          <p:nvSpPr>
            <p:cNvPr id="12" name="TextBox 11">
              <a:extLst>
                <a:ext uri="{FF2B5EF4-FFF2-40B4-BE49-F238E27FC236}">
                  <a16:creationId xmlns:a16="http://schemas.microsoft.com/office/drawing/2014/main" id="{92C136FD-1A80-4A92-BE02-58BA67D214DC}"/>
                </a:ext>
              </a:extLst>
            </p:cNvPr>
            <p:cNvSpPr txBox="1"/>
            <p:nvPr/>
          </p:nvSpPr>
          <p:spPr>
            <a:xfrm>
              <a:off x="685800" y="1981200"/>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a:ln>
                    <a:noFill/>
                  </a:ln>
                  <a:solidFill>
                    <a:srgbClr val="007C88"/>
                  </a:solidFill>
                  <a:effectLst/>
                  <a:uLnTx/>
                  <a:uFillTx/>
                  <a:latin typeface="Calibri"/>
                  <a:ea typeface="Source Sans Pro"/>
                  <a:cs typeface="Calibri"/>
                </a:rPr>
                <a:t>1</a:t>
              </a:r>
            </a:p>
          </p:txBody>
        </p:sp>
        <p:cxnSp>
          <p:nvCxnSpPr>
            <p:cNvPr id="13" name="Straight Connector 12">
              <a:extLst>
                <a:ext uri="{FF2B5EF4-FFF2-40B4-BE49-F238E27FC236}">
                  <a16:creationId xmlns:a16="http://schemas.microsoft.com/office/drawing/2014/main" id="{C83DF47E-D9B3-4693-B681-844BBFDBAFA9}"/>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15F578BA-BB60-4919-813C-B9B18E930569}"/>
              </a:ext>
            </a:extLst>
          </p:cNvPr>
          <p:cNvSpPr txBox="1"/>
          <p:nvPr/>
        </p:nvSpPr>
        <p:spPr>
          <a:xfrm>
            <a:off x="1170677" y="3039734"/>
            <a:ext cx="5009954" cy="628762"/>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rPr>
              <a:t>Emphasize that conversations are key to HPV prevention</a:t>
            </a:r>
            <a:endParaRPr kumimoji="0" lang="ms-MY" sz="2000" b="0"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endParaRPr>
          </a:p>
        </p:txBody>
      </p:sp>
      <p:grpSp>
        <p:nvGrpSpPr>
          <p:cNvPr id="16" name="Group 15">
            <a:extLst>
              <a:ext uri="{FF2B5EF4-FFF2-40B4-BE49-F238E27FC236}">
                <a16:creationId xmlns:a16="http://schemas.microsoft.com/office/drawing/2014/main" id="{86020B98-A996-4AB1-924A-777DA8A87677}"/>
              </a:ext>
            </a:extLst>
          </p:cNvPr>
          <p:cNvGrpSpPr/>
          <p:nvPr/>
        </p:nvGrpSpPr>
        <p:grpSpPr>
          <a:xfrm>
            <a:off x="582541" y="3024436"/>
            <a:ext cx="654078" cy="615553"/>
            <a:chOff x="685800" y="1981200"/>
            <a:chExt cx="609600" cy="615553"/>
          </a:xfrm>
        </p:grpSpPr>
        <p:sp>
          <p:nvSpPr>
            <p:cNvPr id="17" name="TextBox 16">
              <a:extLst>
                <a:ext uri="{FF2B5EF4-FFF2-40B4-BE49-F238E27FC236}">
                  <a16:creationId xmlns:a16="http://schemas.microsoft.com/office/drawing/2014/main" id="{8F139E7C-942D-448C-B4D7-791C129F2996}"/>
                </a:ext>
              </a:extLst>
            </p:cNvPr>
            <p:cNvSpPr txBox="1"/>
            <p:nvPr/>
          </p:nvSpPr>
          <p:spPr>
            <a:xfrm>
              <a:off x="685800" y="1981200"/>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007C88"/>
                  </a:solidFill>
                  <a:effectLst/>
                  <a:uLnTx/>
                  <a:uFillTx/>
                  <a:latin typeface="Calibri"/>
                  <a:ea typeface="Source Sans Pro"/>
                  <a:cs typeface="Calibri"/>
                </a:rPr>
                <a:t>2</a:t>
              </a:r>
            </a:p>
          </p:txBody>
        </p:sp>
        <p:cxnSp>
          <p:nvCxnSpPr>
            <p:cNvPr id="18" name="Straight Connector 17">
              <a:extLst>
                <a:ext uri="{FF2B5EF4-FFF2-40B4-BE49-F238E27FC236}">
                  <a16:creationId xmlns:a16="http://schemas.microsoft.com/office/drawing/2014/main" id="{395D0B72-7422-4E01-AC28-A8A1A8A16EC2}"/>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a:extLst>
              <a:ext uri="{FF2B5EF4-FFF2-40B4-BE49-F238E27FC236}">
                <a16:creationId xmlns:a16="http://schemas.microsoft.com/office/drawing/2014/main" id="{561E0B8D-4440-41BA-B154-C04C1E4122E3}"/>
              </a:ext>
            </a:extLst>
          </p:cNvPr>
          <p:cNvSpPr txBox="1"/>
          <p:nvPr/>
        </p:nvSpPr>
        <p:spPr>
          <a:xfrm>
            <a:off x="1177860" y="4125377"/>
            <a:ext cx="5191878" cy="628762"/>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a:ea typeface="Source Sans Pro Light"/>
                <a:cs typeface="Calibri"/>
              </a:rPr>
              <a:t>Explore misconceptions about HPV cancer risks and screening needs</a:t>
            </a:r>
            <a:endParaRPr kumimoji="0" lang="ms-MY" sz="2000" b="0"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endParaRPr>
          </a:p>
        </p:txBody>
      </p:sp>
      <p:grpSp>
        <p:nvGrpSpPr>
          <p:cNvPr id="26" name="Group 25">
            <a:extLst>
              <a:ext uri="{FF2B5EF4-FFF2-40B4-BE49-F238E27FC236}">
                <a16:creationId xmlns:a16="http://schemas.microsoft.com/office/drawing/2014/main" id="{58CFE8E1-33DE-4C2C-969B-22D360064F9F}"/>
              </a:ext>
            </a:extLst>
          </p:cNvPr>
          <p:cNvGrpSpPr/>
          <p:nvPr/>
        </p:nvGrpSpPr>
        <p:grpSpPr>
          <a:xfrm>
            <a:off x="582541" y="4084373"/>
            <a:ext cx="675524" cy="615553"/>
            <a:chOff x="685800" y="1981200"/>
            <a:chExt cx="609600" cy="615553"/>
          </a:xfrm>
        </p:grpSpPr>
        <p:sp>
          <p:nvSpPr>
            <p:cNvPr id="27" name="TextBox 26">
              <a:extLst>
                <a:ext uri="{FF2B5EF4-FFF2-40B4-BE49-F238E27FC236}">
                  <a16:creationId xmlns:a16="http://schemas.microsoft.com/office/drawing/2014/main" id="{BD66BB41-83ED-4C3B-B86F-33FDB12F9DA7}"/>
                </a:ext>
              </a:extLst>
            </p:cNvPr>
            <p:cNvSpPr txBox="1"/>
            <p:nvPr/>
          </p:nvSpPr>
          <p:spPr>
            <a:xfrm>
              <a:off x="685800" y="1981200"/>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007C88"/>
                  </a:solidFill>
                  <a:effectLst/>
                  <a:uLnTx/>
                  <a:uFillTx/>
                  <a:latin typeface="Calibri"/>
                  <a:ea typeface="Source Sans Pro"/>
                  <a:cs typeface="Calibri"/>
                </a:rPr>
                <a:t>3</a:t>
              </a:r>
            </a:p>
          </p:txBody>
        </p:sp>
        <p:cxnSp>
          <p:nvCxnSpPr>
            <p:cNvPr id="28" name="Straight Connector 27">
              <a:extLst>
                <a:ext uri="{FF2B5EF4-FFF2-40B4-BE49-F238E27FC236}">
                  <a16:creationId xmlns:a16="http://schemas.microsoft.com/office/drawing/2014/main" id="{2C9377EE-3A22-446C-B7C3-C46294E1E006}"/>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B51BAAA7-A1AC-4063-AD9B-D7651625FDB7}"/>
              </a:ext>
            </a:extLst>
          </p:cNvPr>
          <p:cNvSpPr txBox="1"/>
          <p:nvPr/>
        </p:nvSpPr>
        <p:spPr>
          <a:xfrm>
            <a:off x="1165426" y="5272065"/>
            <a:ext cx="4544191" cy="308161"/>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a:ea typeface="Source Sans Pro Light"/>
                <a:cs typeface="Calibri"/>
              </a:rPr>
              <a:t>Review HPV prevention strategies</a:t>
            </a:r>
            <a:endParaRPr kumimoji="0" lang="ms-MY" sz="2000" b="0" i="0" u="none" strike="noStrike" kern="1200" cap="none" spc="0" normalizeH="0" baseline="0" noProof="0" dirty="0">
              <a:ln>
                <a:noFill/>
              </a:ln>
              <a:solidFill>
                <a:srgbClr val="1B365D"/>
              </a:solidFill>
              <a:effectLst/>
              <a:uLnTx/>
              <a:uFillTx/>
              <a:latin typeface="Calibri"/>
              <a:ea typeface="Source Sans Pro Light"/>
              <a:cs typeface="Calibri"/>
            </a:endParaRPr>
          </a:p>
        </p:txBody>
      </p:sp>
      <p:grpSp>
        <p:nvGrpSpPr>
          <p:cNvPr id="31" name="Group 30">
            <a:extLst>
              <a:ext uri="{FF2B5EF4-FFF2-40B4-BE49-F238E27FC236}">
                <a16:creationId xmlns:a16="http://schemas.microsoft.com/office/drawing/2014/main" id="{C6361946-BAF1-40B5-9E54-82519A099506}"/>
              </a:ext>
            </a:extLst>
          </p:cNvPr>
          <p:cNvGrpSpPr/>
          <p:nvPr/>
        </p:nvGrpSpPr>
        <p:grpSpPr>
          <a:xfrm>
            <a:off x="635724" y="5144310"/>
            <a:ext cx="609600" cy="693140"/>
            <a:chOff x="624948" y="1903613"/>
            <a:chExt cx="609600" cy="693140"/>
          </a:xfrm>
        </p:grpSpPr>
        <p:sp>
          <p:nvSpPr>
            <p:cNvPr id="32" name="TextBox 31">
              <a:extLst>
                <a:ext uri="{FF2B5EF4-FFF2-40B4-BE49-F238E27FC236}">
                  <a16:creationId xmlns:a16="http://schemas.microsoft.com/office/drawing/2014/main" id="{F7265BD7-CFA3-4A36-A28F-9898024E5676}"/>
                </a:ext>
              </a:extLst>
            </p:cNvPr>
            <p:cNvSpPr txBox="1"/>
            <p:nvPr/>
          </p:nvSpPr>
          <p:spPr>
            <a:xfrm>
              <a:off x="624948" y="1903613"/>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007C88"/>
                  </a:solidFill>
                  <a:effectLst/>
                  <a:uLnTx/>
                  <a:uFillTx/>
                  <a:latin typeface="Calibri"/>
                  <a:ea typeface="Source Sans Pro"/>
                  <a:cs typeface="Calibri"/>
                </a:rPr>
                <a:t>4</a:t>
              </a:r>
            </a:p>
          </p:txBody>
        </p:sp>
        <p:cxnSp>
          <p:nvCxnSpPr>
            <p:cNvPr id="33" name="Straight Connector 32">
              <a:extLst>
                <a:ext uri="{FF2B5EF4-FFF2-40B4-BE49-F238E27FC236}">
                  <a16:creationId xmlns:a16="http://schemas.microsoft.com/office/drawing/2014/main" id="{02F6D143-C2E3-407F-B655-C4E3C410200E}"/>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pic>
        <p:nvPicPr>
          <p:cNvPr id="5" name="Picture 4" descr="A group of people posing for a photo&#10;&#10;Description automatically generated">
            <a:extLst>
              <a:ext uri="{FF2B5EF4-FFF2-40B4-BE49-F238E27FC236}">
                <a16:creationId xmlns:a16="http://schemas.microsoft.com/office/drawing/2014/main" id="{9566D5FB-5669-41DA-9FFC-D54FE60B125B}"/>
              </a:ext>
            </a:extLst>
          </p:cNvPr>
          <p:cNvPicPr>
            <a:picLocks noChangeAspect="1"/>
          </p:cNvPicPr>
          <p:nvPr/>
        </p:nvPicPr>
        <p:blipFill rotWithShape="1">
          <a:blip r:embed="rId3"/>
          <a:srcRect l="10059" r="4734"/>
          <a:stretch/>
        </p:blipFill>
        <p:spPr>
          <a:xfrm rot="5400000">
            <a:off x="6137871" y="746142"/>
            <a:ext cx="6857998" cy="5365717"/>
          </a:xfrm>
          <a:prstGeom prst="rect">
            <a:avLst/>
          </a:prstGeom>
        </p:spPr>
      </p:pic>
      <p:sp>
        <p:nvSpPr>
          <p:cNvPr id="34" name="TextBox 33">
            <a:extLst>
              <a:ext uri="{FF2B5EF4-FFF2-40B4-BE49-F238E27FC236}">
                <a16:creationId xmlns:a16="http://schemas.microsoft.com/office/drawing/2014/main" id="{63E1E172-975D-443C-9A71-8DF0F638201C}"/>
              </a:ext>
            </a:extLst>
          </p:cNvPr>
          <p:cNvSpPr txBox="1"/>
          <p:nvPr/>
        </p:nvSpPr>
        <p:spPr>
          <a:xfrm>
            <a:off x="7315200" y="6321213"/>
            <a:ext cx="6097712"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solidFill>
                  <a:srgbClr val="FFFFFF">
                    <a:lumMod val="95000"/>
                  </a:srgbClr>
                </a:solidFill>
                <a:effectLst/>
                <a:uLnTx/>
                <a:uFillTx/>
                <a:latin typeface="Calibri"/>
                <a:ea typeface="+mn-ea"/>
                <a:cs typeface="Calibri"/>
              </a:rPr>
              <a:t>©2022 American Cancer Society, Inc.</a:t>
            </a:r>
            <a:br>
              <a:rPr kumimoji="0" lang="en-US"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rPr>
            </a:br>
            <a:r>
              <a:rPr kumimoji="0" lang="en-US" sz="800" b="0" i="0" u="none" strike="noStrike" kern="1200" cap="none" spc="0" normalizeH="0" baseline="0" noProof="0">
                <a:ln>
                  <a:noFill/>
                </a:ln>
                <a:solidFill>
                  <a:srgbClr val="FFFFFF">
                    <a:lumMod val="95000"/>
                  </a:srgbClr>
                </a:solidFill>
                <a:effectLst/>
                <a:uLnTx/>
                <a:uFillTx/>
                <a:latin typeface="Calibri"/>
                <a:ea typeface="+mn-ea"/>
                <a:cs typeface="Calibri"/>
              </a:rPr>
              <a:t>Models used for illustrative purposes only.</a:t>
            </a:r>
          </a:p>
        </p:txBody>
      </p:sp>
      <p:sp>
        <p:nvSpPr>
          <p:cNvPr id="4" name="TextBox 3">
            <a:extLst>
              <a:ext uri="{FF2B5EF4-FFF2-40B4-BE49-F238E27FC236}">
                <a16:creationId xmlns:a16="http://schemas.microsoft.com/office/drawing/2014/main" id="{02FBBCFB-B7B5-36AE-3395-372673404228}"/>
              </a:ext>
            </a:extLst>
          </p:cNvPr>
          <p:cNvSpPr txBox="1"/>
          <p:nvPr/>
        </p:nvSpPr>
        <p:spPr>
          <a:xfrm>
            <a:off x="461554" y="1446584"/>
            <a:ext cx="432748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33A0"/>
                </a:solidFill>
                <a:effectLst/>
                <a:uLnTx/>
                <a:uFillTx/>
                <a:latin typeface="Calibri" panose="020F0502020204030204" pitchFamily="34" charset="0"/>
                <a:ea typeface="+mn-ea"/>
                <a:cs typeface="Calibri" panose="020F0502020204030204" pitchFamily="34" charset="0"/>
              </a:rPr>
              <a:t>Echo Objectives:</a:t>
            </a:r>
          </a:p>
        </p:txBody>
      </p:sp>
      <p:sp>
        <p:nvSpPr>
          <p:cNvPr id="2" name="Rectangle 1">
            <a:extLst>
              <a:ext uri="{FF2B5EF4-FFF2-40B4-BE49-F238E27FC236}">
                <a16:creationId xmlns:a16="http://schemas.microsoft.com/office/drawing/2014/main" id="{F4EFDFC5-7B2A-7CA8-5F6E-3A4FA53586F5}"/>
              </a:ext>
            </a:extLst>
          </p:cNvPr>
          <p:cNvSpPr/>
          <p:nvPr/>
        </p:nvSpPr>
        <p:spPr>
          <a:xfrm>
            <a:off x="461554" y="5886994"/>
            <a:ext cx="957941" cy="77277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extLst>
      <p:ext uri="{BB962C8B-B14F-4D97-AF65-F5344CB8AC3E}">
        <p14:creationId xmlns:p14="http://schemas.microsoft.com/office/powerpoint/2010/main" val="393167050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4FF151E3-4747-45EE-95E0-1ECFBE2D3E1D}"/>
              </a:ext>
            </a:extLst>
          </p:cNvPr>
          <p:cNvSpPr>
            <a:spLocks noChangeAspect="1" noChangeArrowheads="1"/>
          </p:cNvSpPr>
          <p:nvPr/>
        </p:nvSpPr>
        <p:spPr bwMode="auto">
          <a:xfrm>
            <a:off x="2438400"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42FE570-F2F2-4135-899A-8B68AC832208}"/>
              </a:ext>
            </a:extLst>
          </p:cNvPr>
          <p:cNvSpPr/>
          <p:nvPr/>
        </p:nvSpPr>
        <p:spPr>
          <a:xfrm>
            <a:off x="0" y="-2005"/>
            <a:ext cx="12234110" cy="6860005"/>
          </a:xfrm>
          <a:prstGeom prst="rect">
            <a:avLst/>
          </a:prstGeom>
          <a:solidFill>
            <a:srgbClr val="007C8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 Placeholder 5">
            <a:extLst>
              <a:ext uri="{FF2B5EF4-FFF2-40B4-BE49-F238E27FC236}">
                <a16:creationId xmlns:a16="http://schemas.microsoft.com/office/drawing/2014/main" id="{DF9AA041-3BAA-4B07-B19B-B34240FCD087}"/>
              </a:ext>
            </a:extLst>
          </p:cNvPr>
          <p:cNvSpPr txBox="1">
            <a:spLocks/>
          </p:cNvSpPr>
          <p:nvPr/>
        </p:nvSpPr>
        <p:spPr>
          <a:xfrm>
            <a:off x="1457594" y="2156346"/>
            <a:ext cx="9311904" cy="1740090"/>
          </a:xfrm>
          <a:prstGeom prst="rect">
            <a:avLst/>
          </a:prstGeom>
        </p:spPr>
        <p:txBody>
          <a:bodyPr vert="horz" lIns="0" tIns="0" rIns="0" bIns="0" rtlCol="0" anchor="t">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80000"/>
              </a:lnSpc>
              <a:spcBef>
                <a:spcPts val="0"/>
              </a:spcBef>
              <a:spcAft>
                <a:spcPts val="533"/>
              </a:spcAft>
              <a:buClrTx/>
              <a:buSzTx/>
              <a:buFont typeface="Arial"/>
              <a:buNone/>
              <a:tabLst/>
              <a:defRPr/>
            </a:pPr>
            <a:r>
              <a:rPr kumimoji="0" lang="en-US" sz="7200" b="1" i="0" u="none" strike="noStrike" kern="2000" cap="none" spc="100" normalizeH="0" baseline="0" noProof="0">
                <a:ln>
                  <a:noFill/>
                </a:ln>
                <a:solidFill>
                  <a:srgbClr val="FFFFFF"/>
                </a:solidFill>
                <a:effectLst/>
                <a:uLnTx/>
                <a:uFillTx/>
                <a:latin typeface="Calibri"/>
                <a:ea typeface="Source Sans Pro"/>
                <a:cs typeface="Calibri"/>
              </a:rPr>
              <a:t>HPV VACCINATION IS CANCER PREVENTION</a:t>
            </a:r>
          </a:p>
        </p:txBody>
      </p:sp>
    </p:spTree>
    <p:extLst>
      <p:ext uri="{BB962C8B-B14F-4D97-AF65-F5344CB8AC3E}">
        <p14:creationId xmlns:p14="http://schemas.microsoft.com/office/powerpoint/2010/main" val="42102017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B2F212C6-8907-2442-9AB7-0A38B63F180E}" type="slidenum">
              <a:rPr kumimoji="0" lang="en-US" sz="1050" b="0" i="0" u="none" strike="noStrike" kern="1200" cap="none" spc="0" normalizeH="0" baseline="0" noProof="0" smtClean="0">
                <a:ln>
                  <a:noFill/>
                </a:ln>
                <a:solidFill>
                  <a:srgbClr val="1B365D"/>
                </a:solidFill>
                <a:effectLst/>
                <a:uLnTx/>
                <a:uFillTx/>
                <a:latin typeface="Source Sans Pro" charset="0"/>
              </a:rPr>
              <a:pPr marL="0" marR="0" lvl="0" indent="0" algn="r" defTabSz="914400" rtl="0" eaLnBrk="1" fontAlgn="auto" latinLnBrk="0" hangingPunct="1">
                <a:lnSpc>
                  <a:spcPct val="9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srgbClr val="1B365D"/>
              </a:solidFill>
              <a:effectLst/>
              <a:uLnTx/>
              <a:uFillTx/>
              <a:latin typeface="Source Sans Pro" charset="0"/>
            </a:endParaRPr>
          </a:p>
        </p:txBody>
      </p:sp>
      <p:sp>
        <p:nvSpPr>
          <p:cNvPr id="10" name="Text Placeholder 1">
            <a:extLst>
              <a:ext uri="{FF2B5EF4-FFF2-40B4-BE49-F238E27FC236}">
                <a16:creationId xmlns:a16="http://schemas.microsoft.com/office/drawing/2014/main" id="{3651035B-C995-362A-DC27-D7853FDE7A08}"/>
              </a:ext>
            </a:extLst>
          </p:cNvPr>
          <p:cNvSpPr txBox="1">
            <a:spLocks/>
          </p:cNvSpPr>
          <p:nvPr/>
        </p:nvSpPr>
        <p:spPr>
          <a:xfrm>
            <a:off x="466846" y="324091"/>
            <a:ext cx="10972800" cy="987213"/>
          </a:xfrm>
          <a:prstGeom prst="rect">
            <a:avLst/>
          </a:prstGeom>
        </p:spPr>
        <p:txBody>
          <a:bodyPr vert="horz" lIns="0" tIns="0" rIns="0" bIns="0" rtlCol="0" anchor="t">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80000"/>
              </a:lnSpc>
              <a:spcBef>
                <a:spcPts val="0"/>
              </a:spcBef>
              <a:spcAft>
                <a:spcPts val="533"/>
              </a:spcAft>
              <a:buClrTx/>
              <a:buSzTx/>
              <a:buFont typeface="Arial"/>
              <a:buNone/>
              <a:tabLst/>
              <a:defRPr/>
            </a:pPr>
            <a:r>
              <a:rPr kumimoji="0" lang="en-US" sz="4000" b="1" i="0" u="none" strike="noStrike" kern="2000" cap="none" spc="100" normalizeH="0" baseline="0" noProof="0" dirty="0">
                <a:ln>
                  <a:noFill/>
                </a:ln>
                <a:solidFill>
                  <a:srgbClr val="007C88"/>
                </a:solidFill>
                <a:effectLst/>
                <a:uLnTx/>
                <a:uFillTx/>
                <a:latin typeface="Calibri"/>
                <a:ea typeface="Source Sans Pro"/>
                <a:cs typeface="Calibri"/>
              </a:rPr>
              <a:t>HPV VACCINATION IS CANCER PREVENTION</a:t>
            </a:r>
            <a:br>
              <a:rPr kumimoji="0" lang="en-US" sz="4000" b="1" i="0" u="none" strike="noStrike" kern="2000" cap="none" spc="100" normalizeH="0" baseline="0" noProof="0" dirty="0">
                <a:ln>
                  <a:noFill/>
                </a:ln>
                <a:solidFill>
                  <a:srgbClr val="1B365D"/>
                </a:solidFill>
                <a:effectLst/>
                <a:uLnTx/>
                <a:uFillTx/>
                <a:latin typeface="Calibri" panose="020F0502020204030204" pitchFamily="34" charset="0"/>
                <a:cs typeface="Calibri" panose="020F0502020204030204" pitchFamily="34" charset="0"/>
              </a:rPr>
            </a:br>
            <a:r>
              <a:rPr kumimoji="0" lang="en-US" sz="2400" b="1" i="0" u="none" strike="noStrike" kern="2000" cap="none" spc="100" normalizeH="0" baseline="0" noProof="0" dirty="0">
                <a:ln>
                  <a:noFill/>
                </a:ln>
                <a:solidFill>
                  <a:srgbClr val="595959"/>
                </a:solidFill>
                <a:effectLst/>
                <a:uLnTx/>
                <a:uFillTx/>
                <a:latin typeface="Calibri"/>
                <a:ea typeface="Source Sans Pro"/>
                <a:cs typeface="Calibri"/>
              </a:rPr>
              <a:t>We need to focus on prevention.</a:t>
            </a:r>
            <a:endParaRPr kumimoji="0" lang="en-US" sz="4000" b="1" i="0" u="none" strike="noStrike" kern="2000" cap="none" spc="100" normalizeH="0" baseline="0" noProof="0" dirty="0">
              <a:ln>
                <a:noFill/>
              </a:ln>
              <a:solidFill>
                <a:srgbClr val="595959"/>
              </a:solidFill>
              <a:effectLst/>
              <a:uLnTx/>
              <a:uFillTx/>
              <a:latin typeface="Calibri"/>
              <a:ea typeface="Source Sans Pro"/>
              <a:cs typeface="Calibri"/>
            </a:endParaRPr>
          </a:p>
        </p:txBody>
      </p:sp>
      <p:pic>
        <p:nvPicPr>
          <p:cNvPr id="2" name="Picture 1">
            <a:extLst>
              <a:ext uri="{FF2B5EF4-FFF2-40B4-BE49-F238E27FC236}">
                <a16:creationId xmlns:a16="http://schemas.microsoft.com/office/drawing/2014/main" id="{FFBC06DE-5806-A44B-27C7-0C9E646DBEF0}"/>
              </a:ext>
            </a:extLst>
          </p:cNvPr>
          <p:cNvPicPr>
            <a:picLocks noChangeAspect="1"/>
          </p:cNvPicPr>
          <p:nvPr/>
        </p:nvPicPr>
        <p:blipFill>
          <a:blip r:embed="rId3"/>
          <a:stretch>
            <a:fillRect/>
          </a:stretch>
        </p:blipFill>
        <p:spPr>
          <a:xfrm>
            <a:off x="2029258" y="1334628"/>
            <a:ext cx="8133483" cy="4188744"/>
          </a:xfrm>
          <a:prstGeom prst="rect">
            <a:avLst/>
          </a:prstGeom>
        </p:spPr>
      </p:pic>
      <p:sp>
        <p:nvSpPr>
          <p:cNvPr id="8" name="TextBox 7">
            <a:extLst>
              <a:ext uri="{FF2B5EF4-FFF2-40B4-BE49-F238E27FC236}">
                <a16:creationId xmlns:a16="http://schemas.microsoft.com/office/drawing/2014/main" id="{6308E954-3734-79FC-C230-7045CC3B812E}"/>
              </a:ext>
            </a:extLst>
          </p:cNvPr>
          <p:cNvSpPr txBox="1"/>
          <p:nvPr/>
        </p:nvSpPr>
        <p:spPr>
          <a:xfrm>
            <a:off x="9155982" y="6245131"/>
            <a:ext cx="2282287"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95959"/>
                </a:solidFill>
                <a:effectLst/>
                <a:uLnTx/>
                <a:uFillTx/>
                <a:latin typeface="Calibri"/>
                <a:ea typeface="+mn-lt"/>
                <a:cs typeface="Arial"/>
              </a:rPr>
              <a:t>GRAPHIC SOURCE: Centers for Disease Control (CDC)</a:t>
            </a:r>
            <a:endParaRPr kumimoji="0" lang="en-US" sz="1400" b="1" i="0" u="none" strike="noStrike" kern="1200" cap="none" spc="0" normalizeH="0" baseline="0" noProof="0">
              <a:ln>
                <a:noFill/>
              </a:ln>
              <a:solidFill>
                <a:srgbClr val="595959"/>
              </a:solidFill>
              <a:effectLst/>
              <a:uLnTx/>
              <a:uFillTx/>
              <a:latin typeface="Arial"/>
              <a:ea typeface="+mn-lt"/>
              <a:cs typeface="Arial"/>
            </a:endParaRPr>
          </a:p>
        </p:txBody>
      </p:sp>
      <p:sp>
        <p:nvSpPr>
          <p:cNvPr id="4" name="Rectangle 3">
            <a:extLst>
              <a:ext uri="{FF2B5EF4-FFF2-40B4-BE49-F238E27FC236}">
                <a16:creationId xmlns:a16="http://schemas.microsoft.com/office/drawing/2014/main" id="{4B94BF9E-D88D-68DE-ACAB-9F93C77E68E4}"/>
              </a:ext>
            </a:extLst>
          </p:cNvPr>
          <p:cNvSpPr/>
          <p:nvPr/>
        </p:nvSpPr>
        <p:spPr>
          <a:xfrm>
            <a:off x="466846" y="5878286"/>
            <a:ext cx="1074571" cy="6556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extLst>
      <p:ext uri="{BB962C8B-B14F-4D97-AF65-F5344CB8AC3E}">
        <p14:creationId xmlns:p14="http://schemas.microsoft.com/office/powerpoint/2010/main" val="15170527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carrying a child&#10;&#10;Description automatically generated with low confidence">
            <a:extLst>
              <a:ext uri="{FF2B5EF4-FFF2-40B4-BE49-F238E27FC236}">
                <a16:creationId xmlns:a16="http://schemas.microsoft.com/office/drawing/2014/main" id="{14C1DD42-A131-4E4F-AE3A-074609686BFE}"/>
              </a:ext>
            </a:extLst>
          </p:cNvPr>
          <p:cNvPicPr>
            <a:picLocks noChangeAspect="1"/>
          </p:cNvPicPr>
          <p:nvPr/>
        </p:nvPicPr>
        <p:blipFill rotWithShape="1">
          <a:blip r:embed="rId3"/>
          <a:srcRect l="20000" t="1040" r="25926" b="5316"/>
          <a:stretch/>
        </p:blipFill>
        <p:spPr>
          <a:xfrm>
            <a:off x="6251825" y="0"/>
            <a:ext cx="5940175" cy="6858000"/>
          </a:xfrm>
          <a:prstGeom prst="rect">
            <a:avLst/>
          </a:prstGeom>
        </p:spPr>
      </p:pic>
      <p:sp>
        <p:nvSpPr>
          <p:cNvPr id="13" name="TextBox 12">
            <a:extLst>
              <a:ext uri="{FF2B5EF4-FFF2-40B4-BE49-F238E27FC236}">
                <a16:creationId xmlns:a16="http://schemas.microsoft.com/office/drawing/2014/main" id="{60BA6A9A-F45D-479E-AB35-0DBF1E5B8DB9}"/>
              </a:ext>
            </a:extLst>
          </p:cNvPr>
          <p:cNvSpPr txBox="1"/>
          <p:nvPr/>
        </p:nvSpPr>
        <p:spPr>
          <a:xfrm>
            <a:off x="6629400" y="6312000"/>
            <a:ext cx="3654175" cy="338554"/>
          </a:xfrm>
          <a:prstGeom prst="rect">
            <a:avLst/>
          </a:prstGeom>
          <a:noFill/>
        </p:spPr>
        <p:txBody>
          <a:bodyPr wrap="square" lIns="91440" tIns="45720" rIns="91440" bIns="45720" anchor="t">
            <a:spAutoFit/>
          </a:bodyPr>
          <a:lstStyle/>
          <a:p>
            <a:pPr>
              <a:spcAft>
                <a:spcPts val="1200"/>
              </a:spcAft>
            </a:pPr>
            <a:r>
              <a:rPr lang="en-US" sz="800" b="0" i="0">
                <a:effectLst/>
                <a:latin typeface="Calibri"/>
                <a:cs typeface="Calibri"/>
              </a:rPr>
              <a:t>©2022 American Cancer Society, Inc.</a:t>
            </a:r>
            <a:br>
              <a:rPr lang="en-US" sz="800" b="0" i="0">
                <a:effectLst/>
                <a:latin typeface="Calibri" panose="020F0502020204030204" pitchFamily="34" charset="0"/>
                <a:cs typeface="Calibri" panose="020F0502020204030204" pitchFamily="34" charset="0"/>
              </a:rPr>
            </a:br>
            <a:r>
              <a:rPr lang="en-US" sz="800" b="0" i="0">
                <a:effectLst/>
                <a:latin typeface="Calibri"/>
                <a:cs typeface="Calibri"/>
              </a:rPr>
              <a:t>Models used for illustrative purposes only</a:t>
            </a:r>
            <a:r>
              <a:rPr lang="en-US" sz="800">
                <a:latin typeface="Calibri"/>
                <a:cs typeface="Calibri"/>
              </a:rPr>
              <a:t>.</a:t>
            </a:r>
          </a:p>
        </p:txBody>
      </p:sp>
      <p:sp>
        <p:nvSpPr>
          <p:cNvPr id="7" name="Text Placeholder 1">
            <a:extLst>
              <a:ext uri="{FF2B5EF4-FFF2-40B4-BE49-F238E27FC236}">
                <a16:creationId xmlns:a16="http://schemas.microsoft.com/office/drawing/2014/main" id="{E980854C-DB00-A884-8D12-7D8DFED8C3C5}"/>
              </a:ext>
            </a:extLst>
          </p:cNvPr>
          <p:cNvSpPr>
            <a:spLocks noGrp="1"/>
          </p:cNvSpPr>
          <p:nvPr>
            <p:ph type="body" sz="quarter" idx="18"/>
          </p:nvPr>
        </p:nvSpPr>
        <p:spPr>
          <a:xfrm>
            <a:off x="248918" y="207446"/>
            <a:ext cx="5940175" cy="1462066"/>
          </a:xfrm>
        </p:spPr>
        <p:txBody>
          <a:bodyPr vert="horz" lIns="0" tIns="0" rIns="0" bIns="0" rtlCol="0" anchor="t">
            <a:noAutofit/>
          </a:bodyPr>
          <a:lstStyle/>
          <a:p>
            <a:r>
              <a:rPr lang="en-US" dirty="0">
                <a:solidFill>
                  <a:srgbClr val="007C88"/>
                </a:solidFill>
                <a:latin typeface="Calibri"/>
                <a:ea typeface="Source Sans Pro"/>
                <a:cs typeface="Calibri"/>
              </a:rPr>
              <a:t>BENEFITS OF VACCINATING AT AGE 9</a:t>
            </a:r>
            <a:br>
              <a:rPr lang="en-US" dirty="0">
                <a:solidFill>
                  <a:srgbClr val="007C88"/>
                </a:solidFill>
              </a:rPr>
            </a:br>
            <a:r>
              <a:rPr lang="en-US" sz="2400" b="0" dirty="0">
                <a:solidFill>
                  <a:srgbClr val="1B365D"/>
                </a:solidFill>
                <a:latin typeface="Calibri"/>
                <a:ea typeface="Source Sans Pro"/>
                <a:cs typeface="Calibri"/>
              </a:rPr>
              <a:t>Provider/System/Public Health Perspective</a:t>
            </a:r>
            <a:br>
              <a:rPr lang="en-US" b="0" dirty="0"/>
            </a:br>
            <a:endParaRPr lang="en-US" sz="2400" dirty="0"/>
          </a:p>
        </p:txBody>
      </p:sp>
      <p:sp>
        <p:nvSpPr>
          <p:cNvPr id="12" name="TextBox 11">
            <a:extLst>
              <a:ext uri="{FF2B5EF4-FFF2-40B4-BE49-F238E27FC236}">
                <a16:creationId xmlns:a16="http://schemas.microsoft.com/office/drawing/2014/main" id="{B5F855EE-6FCA-40D6-BF53-A3973C4DE8DD}"/>
              </a:ext>
            </a:extLst>
          </p:cNvPr>
          <p:cNvSpPr txBox="1"/>
          <p:nvPr/>
        </p:nvSpPr>
        <p:spPr>
          <a:xfrm>
            <a:off x="259779" y="1669512"/>
            <a:ext cx="5940175" cy="5655394"/>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533"/>
              </a:spcBef>
              <a:spcAft>
                <a:spcPts val="1133"/>
              </a:spcAft>
              <a:buClrTx/>
              <a:buSzTx/>
              <a:buFont typeface="Arial"/>
              <a:buNone/>
              <a:tabLst/>
              <a:defRPr/>
            </a:pPr>
            <a:r>
              <a:rPr kumimoji="0" lang="en-US" sz="2000" b="0" i="0" u="none" strike="noStrike" kern="1200" cap="none" spc="0" normalizeH="0" baseline="0" noProof="0" dirty="0">
                <a:ln>
                  <a:noFill/>
                </a:ln>
                <a:solidFill>
                  <a:srgbClr val="595959"/>
                </a:solidFill>
                <a:effectLst/>
                <a:uLnTx/>
                <a:uFillTx/>
                <a:latin typeface="Calibri"/>
                <a:ea typeface="Source Sans Pro Light"/>
                <a:cs typeface="Calibri"/>
              </a:rPr>
              <a:t>Earlier initiation of HPV vaccination:</a:t>
            </a:r>
            <a:endParaRPr kumimoji="0" lang="en-US" sz="2000" b="0" i="0" u="none" strike="noStrike" kern="1200" cap="none" spc="0" normalizeH="0" baseline="0" noProof="0" dirty="0">
              <a:ln>
                <a:noFill/>
              </a:ln>
              <a:solidFill>
                <a:srgbClr val="595959"/>
              </a:solidFill>
              <a:effectLst/>
              <a:uLnTx/>
              <a:uFillTx/>
              <a:latin typeface="Calibri" panose="020F0502020204030204" pitchFamily="34" charset="0"/>
              <a:ea typeface="Source Sans Pro Light"/>
              <a:cs typeface="Calibri" panose="020F0502020204030204" pitchFamily="34" charset="0"/>
            </a:endParaRPr>
          </a:p>
          <a:p>
            <a:pPr marL="457200" marR="0" lvl="0" indent="-457200" algn="l" defTabSz="609585" rtl="0" eaLnBrk="1" fontAlgn="auto" latinLnBrk="0" hangingPunct="1">
              <a:lnSpc>
                <a:spcPct val="100000"/>
              </a:lnSpc>
              <a:spcBef>
                <a:spcPts val="533"/>
              </a:spcBef>
              <a:spcAft>
                <a:spcPts val="1133"/>
              </a:spcAft>
              <a:buClrTx/>
              <a:buSzTx/>
              <a:buFont typeface="Arial"/>
              <a:buAutoNum type="arabicPeriod"/>
              <a:tabLst/>
              <a:defRPr/>
            </a:pPr>
            <a:r>
              <a:rPr kumimoji="0" lang="en-US" sz="2000" b="0" i="0" u="none" strike="noStrike" kern="1200" cap="none" spc="0" normalizeH="0" baseline="0" noProof="0" dirty="0">
                <a:ln>
                  <a:noFill/>
                </a:ln>
                <a:solidFill>
                  <a:srgbClr val="595959"/>
                </a:solidFill>
                <a:effectLst/>
                <a:uLnTx/>
                <a:uFillTx/>
                <a:latin typeface="Calibri"/>
                <a:ea typeface="Source Sans Pro Light"/>
                <a:cs typeface="Calibri"/>
              </a:rPr>
              <a:t>Offers more time for completion of the series</a:t>
            </a:r>
            <a:endParaRPr kumimoji="0" lang="en-US" sz="2000" b="0" i="0" u="none" strike="noStrike" kern="1200" cap="none" spc="0" normalizeH="0" baseline="0" noProof="0" dirty="0">
              <a:ln>
                <a:noFill/>
              </a:ln>
              <a:solidFill>
                <a:srgbClr val="595959"/>
              </a:solidFill>
              <a:effectLst/>
              <a:uLnTx/>
              <a:uFillTx/>
              <a:latin typeface="Calibri" panose="020F0502020204030204" pitchFamily="34" charset="0"/>
              <a:ea typeface="Source Sans Pro Light"/>
              <a:cs typeface="Calibri" panose="020F0502020204030204" pitchFamily="34" charset="0"/>
            </a:endParaRPr>
          </a:p>
          <a:p>
            <a:pPr marL="457200" marR="0" lvl="0" indent="-457200" algn="l" defTabSz="609585" rtl="0" eaLnBrk="1" fontAlgn="auto" latinLnBrk="0" hangingPunct="1">
              <a:lnSpc>
                <a:spcPct val="100000"/>
              </a:lnSpc>
              <a:spcBef>
                <a:spcPts val="533"/>
              </a:spcBef>
              <a:spcAft>
                <a:spcPts val="1133"/>
              </a:spcAft>
              <a:buClrTx/>
              <a:buSzTx/>
              <a:buFont typeface="Arial"/>
              <a:buAutoNum type="arabicPeriod"/>
              <a:tabLst/>
              <a:defRPr/>
            </a:pPr>
            <a:r>
              <a:rPr kumimoji="0" lang="en-US" sz="2000" b="0" i="0" u="none" strike="noStrike" kern="1200" cap="none" spc="0" normalizeH="0" baseline="0" noProof="0" dirty="0">
                <a:ln>
                  <a:noFill/>
                </a:ln>
                <a:solidFill>
                  <a:srgbClr val="595959"/>
                </a:solidFill>
                <a:effectLst/>
                <a:uLnTx/>
                <a:uFillTx/>
                <a:latin typeface="Calibri"/>
                <a:ea typeface="Source Sans Pro Light"/>
                <a:cs typeface="Calibri"/>
              </a:rPr>
              <a:t>Increases the likelihood of vaccinating prior to first HPV exposure</a:t>
            </a:r>
            <a:endParaRPr kumimoji="0" lang="en-US" sz="2000" b="0" i="0" u="none" strike="noStrike" kern="1200" cap="none" spc="0" normalizeH="0" baseline="0" noProof="0" dirty="0">
              <a:ln>
                <a:noFill/>
              </a:ln>
              <a:solidFill>
                <a:srgbClr val="595959"/>
              </a:solidFill>
              <a:effectLst/>
              <a:uLnTx/>
              <a:uFillTx/>
              <a:latin typeface="Calibri" panose="020F0502020204030204" pitchFamily="34" charset="0"/>
              <a:ea typeface="Source Sans Pro Light"/>
              <a:cs typeface="Calibri" panose="020F0502020204030204" pitchFamily="34" charset="0"/>
            </a:endParaRPr>
          </a:p>
          <a:p>
            <a:pPr marL="457200" marR="0" lvl="0" indent="-457200" algn="l" defTabSz="609585" rtl="0" eaLnBrk="1" fontAlgn="auto" latinLnBrk="0" hangingPunct="1">
              <a:lnSpc>
                <a:spcPct val="100000"/>
              </a:lnSpc>
              <a:spcBef>
                <a:spcPts val="533"/>
              </a:spcBef>
              <a:spcAft>
                <a:spcPts val="1133"/>
              </a:spcAft>
              <a:buClrTx/>
              <a:buSzTx/>
              <a:buFont typeface="Arial"/>
              <a:buAutoNum type="arabicPeriod"/>
              <a:tabLst/>
              <a:defRPr/>
            </a:pPr>
            <a:r>
              <a:rPr kumimoji="0" lang="en-US" sz="2000" b="0" i="0" u="none" strike="noStrike" kern="1200" cap="none" spc="0" normalizeH="0" baseline="0" noProof="0" dirty="0">
                <a:ln>
                  <a:noFill/>
                </a:ln>
                <a:solidFill>
                  <a:srgbClr val="595959"/>
                </a:solidFill>
                <a:effectLst/>
                <a:uLnTx/>
                <a:uFillTx/>
                <a:latin typeface="Calibri"/>
                <a:ea typeface="Source Sans Pro Light"/>
                <a:cs typeface="Calibri"/>
              </a:rPr>
              <a:t>Decreases the need to discuss sexual activity  </a:t>
            </a:r>
            <a:endParaRPr kumimoji="0" lang="en-US" sz="2000" b="0" i="0" u="none" strike="noStrike" kern="1200" cap="none" spc="0" normalizeH="0" baseline="0" noProof="0" dirty="0">
              <a:ln>
                <a:noFill/>
              </a:ln>
              <a:solidFill>
                <a:srgbClr val="595959"/>
              </a:solidFill>
              <a:effectLst/>
              <a:uLnTx/>
              <a:uFillTx/>
              <a:latin typeface="Calibri" panose="020F0502020204030204" pitchFamily="34" charset="0"/>
              <a:ea typeface="Source Sans Pro Light"/>
              <a:cs typeface="Calibri" panose="020F0502020204030204" pitchFamily="34" charset="0"/>
            </a:endParaRPr>
          </a:p>
          <a:p>
            <a:pPr marL="457200" marR="0" lvl="0" indent="-457200" algn="l" defTabSz="609585" rtl="0" eaLnBrk="1" fontAlgn="auto" latinLnBrk="0" hangingPunct="1">
              <a:lnSpc>
                <a:spcPct val="100000"/>
              </a:lnSpc>
              <a:spcBef>
                <a:spcPts val="533"/>
              </a:spcBef>
              <a:spcAft>
                <a:spcPts val="1133"/>
              </a:spcAft>
              <a:buClrTx/>
              <a:buSzTx/>
              <a:buFont typeface="Arial"/>
              <a:buAutoNum type="arabicPeriod"/>
              <a:tabLst/>
              <a:defRPr/>
            </a:pPr>
            <a:r>
              <a:rPr kumimoji="0" lang="en-US" sz="2000" b="0" i="0" u="none" strike="noStrike" kern="1200" cap="none" spc="0" normalizeH="0" baseline="0" noProof="0" dirty="0">
                <a:ln>
                  <a:noFill/>
                </a:ln>
                <a:solidFill>
                  <a:srgbClr val="595959"/>
                </a:solidFill>
                <a:effectLst/>
                <a:uLnTx/>
                <a:uFillTx/>
                <a:latin typeface="Calibri"/>
                <a:ea typeface="Source Sans Pro Light"/>
                <a:cs typeface="Calibri"/>
              </a:rPr>
              <a:t>Decreases requests for only vaccines that are “required”</a:t>
            </a:r>
            <a:endParaRPr kumimoji="0" lang="en-US" sz="2000" b="0" i="0" u="none" strike="noStrike" kern="1200" cap="none" spc="0" normalizeH="0" baseline="0" noProof="0" dirty="0">
              <a:ln>
                <a:noFill/>
              </a:ln>
              <a:solidFill>
                <a:srgbClr val="595959"/>
              </a:solidFill>
              <a:effectLst/>
              <a:uLnTx/>
              <a:uFillTx/>
              <a:latin typeface="Calibri" panose="020F0502020204030204" pitchFamily="34" charset="0"/>
              <a:ea typeface="Source Sans Pro Light"/>
              <a:cs typeface="Calibri" panose="020F0502020204030204" pitchFamily="34" charset="0"/>
            </a:endParaRPr>
          </a:p>
          <a:p>
            <a:pPr marL="457200" marR="0" lvl="0" indent="-457200" algn="l" defTabSz="609585" rtl="0" eaLnBrk="1" fontAlgn="auto" latinLnBrk="0" hangingPunct="1">
              <a:lnSpc>
                <a:spcPct val="100000"/>
              </a:lnSpc>
              <a:spcBef>
                <a:spcPts val="533"/>
              </a:spcBef>
              <a:spcAft>
                <a:spcPts val="1133"/>
              </a:spcAft>
              <a:buClrTx/>
              <a:buSzTx/>
              <a:buFont typeface="Arial"/>
              <a:buAutoNum type="arabicPeriod"/>
              <a:tabLst/>
              <a:defRPr/>
            </a:pPr>
            <a:r>
              <a:rPr kumimoji="0" lang="en-US" sz="2000" b="0" i="0" u="none" strike="noStrike" kern="1200" cap="none" spc="0" normalizeH="0" baseline="0" noProof="0" dirty="0">
                <a:ln>
                  <a:noFill/>
                </a:ln>
                <a:solidFill>
                  <a:srgbClr val="595959"/>
                </a:solidFill>
                <a:effectLst/>
                <a:uLnTx/>
                <a:uFillTx/>
                <a:latin typeface="Calibri"/>
                <a:ea typeface="Source Sans Pro Light"/>
                <a:cs typeface="Calibri"/>
              </a:rPr>
              <a:t>Has been shown by several systems to increase vaccination rates</a:t>
            </a:r>
            <a:endParaRPr kumimoji="0" lang="en-US" sz="2000" b="0" i="0" u="none" strike="noStrike" kern="1200" cap="none" spc="0" normalizeH="0" baseline="0" noProof="0" dirty="0">
              <a:ln>
                <a:noFill/>
              </a:ln>
              <a:solidFill>
                <a:srgbClr val="595959"/>
              </a:solidFill>
              <a:effectLst/>
              <a:uLnTx/>
              <a:uFillTx/>
              <a:latin typeface="Calibri" panose="020F0502020204030204" pitchFamily="34" charset="0"/>
              <a:ea typeface="Source Sans Pro Light"/>
              <a:cs typeface="Calibri" panose="020F0502020204030204" pitchFamily="34" charset="0"/>
            </a:endParaRPr>
          </a:p>
          <a:p>
            <a:pPr marL="457200" marR="0" lvl="0" indent="-457200" algn="l" defTabSz="609585" rtl="0" eaLnBrk="1" fontAlgn="auto" latinLnBrk="0" hangingPunct="1">
              <a:lnSpc>
                <a:spcPct val="100000"/>
              </a:lnSpc>
              <a:spcBef>
                <a:spcPts val="533"/>
              </a:spcBef>
              <a:spcAft>
                <a:spcPts val="1133"/>
              </a:spcAft>
              <a:buClrTx/>
              <a:buSzTx/>
              <a:buFont typeface="Arial"/>
              <a:buAutoNum type="arabicPeriod"/>
              <a:tabLst/>
              <a:defRPr/>
            </a:pPr>
            <a:r>
              <a:rPr kumimoji="0" lang="en-US" sz="2000" b="0" i="0" u="none" strike="noStrike" kern="1200" cap="none" spc="0" normalizeH="0" baseline="0" noProof="0" dirty="0">
                <a:ln>
                  <a:noFill/>
                </a:ln>
                <a:solidFill>
                  <a:srgbClr val="595959"/>
                </a:solidFill>
                <a:effectLst/>
                <a:uLnTx/>
                <a:uFillTx/>
                <a:latin typeface="Calibri"/>
                <a:ea typeface="Source Sans Pro Light"/>
                <a:cs typeface="Calibri"/>
              </a:rPr>
              <a:t>Has been shown to be acceptable to systems, providers, and parents </a:t>
            </a:r>
          </a:p>
          <a:p>
            <a:pPr marL="0" marR="0" lvl="0" indent="0" algn="l" defTabSz="609585" rtl="0" eaLnBrk="1" fontAlgn="auto" latinLnBrk="0" hangingPunct="1">
              <a:lnSpc>
                <a:spcPct val="100000"/>
              </a:lnSpc>
              <a:spcBef>
                <a:spcPts val="533"/>
              </a:spcBef>
              <a:spcAft>
                <a:spcPts val="1133"/>
              </a:spcAft>
              <a:buClrTx/>
              <a:buSzTx/>
              <a:buFont typeface="Arial"/>
              <a:buNone/>
              <a:tabLst/>
              <a:defRPr/>
            </a:pPr>
            <a:endParaRPr kumimoji="0" lang="en-US" sz="1900" b="0" i="0" u="none" strike="noStrike" kern="1200" cap="none" spc="0" normalizeH="0" baseline="0" noProof="0" dirty="0">
              <a:ln>
                <a:noFill/>
              </a:ln>
              <a:solidFill>
                <a:srgbClr val="595959"/>
              </a:solidFill>
              <a:effectLst/>
              <a:uLnTx/>
              <a:uFillTx/>
              <a:latin typeface="Calibri" panose="020F0502020204030204" pitchFamily="34" charset="0"/>
              <a:ea typeface="Source Sans Pro Light"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6F9A461-7BC0-4230-D88C-BAB32481B071}"/>
              </a:ext>
            </a:extLst>
          </p:cNvPr>
          <p:cNvSpPr txBox="1"/>
          <p:nvPr/>
        </p:nvSpPr>
        <p:spPr>
          <a:xfrm>
            <a:off x="1357346" y="6477000"/>
            <a:ext cx="3723317"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solidFill>
                <a:effectLst/>
                <a:uLnTx/>
                <a:uFillTx/>
                <a:latin typeface="Calibri"/>
                <a:ea typeface="+mn-lt"/>
                <a:cs typeface="Arial"/>
              </a:rPr>
              <a:t>SOURCES: Goleman MJ, Dolce M, </a:t>
            </a:r>
            <a:r>
              <a:rPr kumimoji="0" lang="en-US" sz="800" b="0" i="0" u="none" strike="noStrike" kern="1200" cap="none" spc="0" normalizeH="0" baseline="0" noProof="0" dirty="0" err="1">
                <a:ln>
                  <a:noFill/>
                </a:ln>
                <a:solidFill>
                  <a:srgbClr val="595959"/>
                </a:solidFill>
                <a:effectLst/>
                <a:uLnTx/>
                <a:uFillTx/>
                <a:latin typeface="Calibri"/>
                <a:ea typeface="+mn-lt"/>
                <a:cs typeface="Arial"/>
              </a:rPr>
              <a:t>Morack</a:t>
            </a:r>
            <a:r>
              <a:rPr kumimoji="0" lang="en-US" sz="800" b="0" i="0" u="none" strike="noStrike" kern="1200" cap="none" spc="0" normalizeH="0" baseline="0" noProof="0" dirty="0">
                <a:ln>
                  <a:noFill/>
                </a:ln>
                <a:solidFill>
                  <a:srgbClr val="595959"/>
                </a:solidFill>
                <a:effectLst/>
                <a:uLnTx/>
                <a:uFillTx/>
                <a:latin typeface="Calibri"/>
                <a:ea typeface="+mn-lt"/>
                <a:cs typeface="Arial"/>
              </a:rPr>
              <a:t> J.  </a:t>
            </a:r>
            <a:r>
              <a:rPr kumimoji="0" lang="en-US" sz="800" b="0" i="0" u="none" strike="noStrike" kern="1200" cap="none" spc="0" normalizeH="0" baseline="0" noProof="0" dirty="0" err="1">
                <a:ln>
                  <a:noFill/>
                </a:ln>
                <a:solidFill>
                  <a:srgbClr val="595959"/>
                </a:solidFill>
                <a:effectLst/>
                <a:uLnTx/>
                <a:uFillTx/>
                <a:latin typeface="Calibri"/>
                <a:ea typeface="+mn-lt"/>
                <a:cs typeface="Arial"/>
              </a:rPr>
              <a:t>Acad</a:t>
            </a:r>
            <a:r>
              <a:rPr kumimoji="0" lang="en-US" sz="800" b="0" i="0" u="none" strike="noStrike" kern="1200" cap="none" spc="0" normalizeH="0" baseline="0" noProof="0" dirty="0">
                <a:ln>
                  <a:noFill/>
                </a:ln>
                <a:solidFill>
                  <a:srgbClr val="595959"/>
                </a:solidFill>
                <a:effectLst/>
                <a:uLnTx/>
                <a:uFillTx/>
                <a:latin typeface="Calibri"/>
                <a:ea typeface="+mn-lt"/>
                <a:cs typeface="Arial"/>
              </a:rPr>
              <a:t> </a:t>
            </a:r>
            <a:r>
              <a:rPr kumimoji="0" lang="en-US" sz="800" b="0" i="0" u="none" strike="noStrike" kern="1200" cap="none" spc="0" normalizeH="0" baseline="0" noProof="0" dirty="0" err="1">
                <a:ln>
                  <a:noFill/>
                </a:ln>
                <a:solidFill>
                  <a:srgbClr val="595959"/>
                </a:solidFill>
                <a:effectLst/>
                <a:uLnTx/>
                <a:uFillTx/>
                <a:latin typeface="Calibri"/>
                <a:ea typeface="+mn-lt"/>
                <a:cs typeface="Arial"/>
              </a:rPr>
              <a:t>Pediatr</a:t>
            </a:r>
            <a:r>
              <a:rPr kumimoji="0" lang="en-US" sz="800" b="0" i="0" u="none" strike="noStrike" kern="1200" cap="none" spc="0" normalizeH="0" baseline="0" noProof="0" dirty="0">
                <a:ln>
                  <a:noFill/>
                </a:ln>
                <a:solidFill>
                  <a:srgbClr val="595959"/>
                </a:solidFill>
                <a:effectLst/>
                <a:uLnTx/>
                <a:uFillTx/>
                <a:latin typeface="Calibri"/>
                <a:ea typeface="+mn-lt"/>
                <a:cs typeface="Arial"/>
              </a:rPr>
              <a:t>. 2018;18:769-775; St </a:t>
            </a:r>
            <a:r>
              <a:rPr kumimoji="0" lang="en-US" sz="800" b="0" i="0" u="none" strike="noStrike" kern="1200" cap="none" spc="0" normalizeH="0" baseline="0" noProof="0" dirty="0" err="1">
                <a:ln>
                  <a:noFill/>
                </a:ln>
                <a:solidFill>
                  <a:srgbClr val="595959"/>
                </a:solidFill>
                <a:effectLst/>
                <a:uLnTx/>
                <a:uFillTx/>
                <a:latin typeface="Calibri"/>
                <a:ea typeface="+mn-lt"/>
                <a:cs typeface="Arial"/>
              </a:rPr>
              <a:t>Sauver</a:t>
            </a:r>
            <a:r>
              <a:rPr kumimoji="0" lang="en-US" sz="800" b="0" i="0" u="none" strike="noStrike" kern="1200" cap="none" spc="0" normalizeH="0" baseline="0" noProof="0" dirty="0">
                <a:ln>
                  <a:noFill/>
                </a:ln>
                <a:solidFill>
                  <a:srgbClr val="595959"/>
                </a:solidFill>
                <a:effectLst/>
                <a:uLnTx/>
                <a:uFillTx/>
                <a:latin typeface="Calibri"/>
                <a:ea typeface="+mn-lt"/>
                <a:cs typeface="Arial"/>
              </a:rPr>
              <a:t>, et al. </a:t>
            </a:r>
            <a:r>
              <a:rPr kumimoji="0" lang="en-US" sz="800" b="0" i="0" u="none" strike="noStrike" kern="1200" cap="none" spc="0" normalizeH="0" baseline="0" noProof="0" dirty="0" err="1">
                <a:ln>
                  <a:noFill/>
                </a:ln>
                <a:solidFill>
                  <a:srgbClr val="595959"/>
                </a:solidFill>
                <a:effectLst/>
                <a:uLnTx/>
                <a:uFillTx/>
                <a:latin typeface="Calibri"/>
                <a:ea typeface="+mn-lt"/>
                <a:cs typeface="Arial"/>
              </a:rPr>
              <a:t>Prev</a:t>
            </a:r>
            <a:r>
              <a:rPr kumimoji="0" lang="en-US" sz="800" b="0" i="0" u="none" strike="noStrike" kern="1200" cap="none" spc="0" normalizeH="0" baseline="0" noProof="0" dirty="0">
                <a:ln>
                  <a:noFill/>
                </a:ln>
                <a:solidFill>
                  <a:srgbClr val="595959"/>
                </a:solidFill>
                <a:effectLst/>
                <a:uLnTx/>
                <a:uFillTx/>
                <a:latin typeface="Calibri"/>
                <a:ea typeface="+mn-lt"/>
                <a:cs typeface="Arial"/>
              </a:rPr>
              <a:t> Med. 2016;89:327-333; and </a:t>
            </a:r>
            <a:r>
              <a:rPr kumimoji="0" lang="en-US" sz="800" b="0" i="0" u="none" strike="noStrike" kern="1200" cap="none" spc="0" normalizeH="0" baseline="0" noProof="0" dirty="0" err="1">
                <a:ln>
                  <a:noFill/>
                </a:ln>
                <a:solidFill>
                  <a:srgbClr val="595959"/>
                </a:solidFill>
                <a:effectLst/>
                <a:uLnTx/>
                <a:uFillTx/>
                <a:latin typeface="Calibri"/>
                <a:ea typeface="+mn-lt"/>
                <a:cs typeface="Arial"/>
              </a:rPr>
              <a:t>Biancarelli</a:t>
            </a:r>
            <a:r>
              <a:rPr kumimoji="0" lang="en-US" sz="800" b="0" i="0" u="none" strike="noStrike" kern="1200" cap="none" spc="0" normalizeH="0" baseline="0" noProof="0" dirty="0">
                <a:ln>
                  <a:noFill/>
                </a:ln>
                <a:solidFill>
                  <a:srgbClr val="595959"/>
                </a:solidFill>
                <a:effectLst/>
                <a:uLnTx/>
                <a:uFillTx/>
                <a:latin typeface="Calibri"/>
                <a:ea typeface="+mn-lt"/>
                <a:cs typeface="Arial"/>
              </a:rPr>
              <a:t> et al.  J </a:t>
            </a:r>
            <a:r>
              <a:rPr kumimoji="0" lang="en-US" sz="800" b="0" i="0" u="none" strike="noStrike" kern="1200" cap="none" spc="0" normalizeH="0" baseline="0" noProof="0" dirty="0" err="1">
                <a:ln>
                  <a:noFill/>
                </a:ln>
                <a:solidFill>
                  <a:srgbClr val="595959"/>
                </a:solidFill>
                <a:effectLst/>
                <a:uLnTx/>
                <a:uFillTx/>
                <a:latin typeface="Calibri"/>
                <a:ea typeface="+mn-lt"/>
                <a:cs typeface="Arial"/>
              </a:rPr>
              <a:t>Pediatr</a:t>
            </a:r>
            <a:r>
              <a:rPr kumimoji="0" lang="en-US" sz="800" b="0" i="0" u="none" strike="noStrike" kern="1200" cap="none" spc="0" normalizeH="0" baseline="0" noProof="0" dirty="0">
                <a:ln>
                  <a:noFill/>
                </a:ln>
                <a:solidFill>
                  <a:srgbClr val="595959"/>
                </a:solidFill>
                <a:effectLst/>
                <a:uLnTx/>
                <a:uFillTx/>
                <a:latin typeface="Calibri"/>
                <a:ea typeface="+mn-lt"/>
                <a:cs typeface="Arial"/>
              </a:rPr>
              <a:t>. 2020;217:92-97</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1" i="0" u="none" strike="noStrike" kern="1200" cap="none" spc="0" normalizeH="0" baseline="0" noProof="0" dirty="0">
              <a:ln>
                <a:noFill/>
              </a:ln>
              <a:solidFill>
                <a:srgbClr val="595959"/>
              </a:solidFill>
              <a:effectLst/>
              <a:uLnTx/>
              <a:uFillTx/>
              <a:latin typeface="Arial"/>
              <a:ea typeface="+mn-lt"/>
              <a:cs typeface="Arial"/>
            </a:endParaRPr>
          </a:p>
        </p:txBody>
      </p:sp>
    </p:spTree>
    <p:extLst>
      <p:ext uri="{BB962C8B-B14F-4D97-AF65-F5344CB8AC3E}">
        <p14:creationId xmlns:p14="http://schemas.microsoft.com/office/powerpoint/2010/main" val="128478632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4FF151E3-4747-45EE-95E0-1ECFBE2D3E1D}"/>
              </a:ext>
            </a:extLst>
          </p:cNvPr>
          <p:cNvSpPr>
            <a:spLocks noChangeAspect="1" noChangeArrowheads="1"/>
          </p:cNvSpPr>
          <p:nvPr/>
        </p:nvSpPr>
        <p:spPr bwMode="auto">
          <a:xfrm>
            <a:off x="2438400"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42FE570-F2F2-4135-899A-8B68AC832208}"/>
              </a:ext>
            </a:extLst>
          </p:cNvPr>
          <p:cNvSpPr/>
          <p:nvPr/>
        </p:nvSpPr>
        <p:spPr>
          <a:xfrm>
            <a:off x="0" y="0"/>
            <a:ext cx="12234110" cy="6860005"/>
          </a:xfrm>
          <a:prstGeom prst="rect">
            <a:avLst/>
          </a:prstGeom>
          <a:solidFill>
            <a:srgbClr val="007C8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 Placeholder 5">
            <a:extLst>
              <a:ext uri="{FF2B5EF4-FFF2-40B4-BE49-F238E27FC236}">
                <a16:creationId xmlns:a16="http://schemas.microsoft.com/office/drawing/2014/main" id="{DF9AA041-3BAA-4B07-B19B-B34240FCD087}"/>
              </a:ext>
            </a:extLst>
          </p:cNvPr>
          <p:cNvSpPr txBox="1">
            <a:spLocks/>
          </p:cNvSpPr>
          <p:nvPr/>
        </p:nvSpPr>
        <p:spPr>
          <a:xfrm>
            <a:off x="1062549" y="2286000"/>
            <a:ext cx="10109011" cy="1676400"/>
          </a:xfrm>
          <a:prstGeom prst="rect">
            <a:avLst/>
          </a:prstGeom>
        </p:spPr>
        <p:txBody>
          <a:bodyPr vert="horz" lIns="0" tIns="0" rIns="0" bIns="0" rtlCol="0" anchor="t">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80000"/>
              </a:lnSpc>
              <a:spcBef>
                <a:spcPts val="0"/>
              </a:spcBef>
              <a:spcAft>
                <a:spcPts val="533"/>
              </a:spcAft>
              <a:buClrTx/>
              <a:buSzTx/>
              <a:buFont typeface="Arial"/>
              <a:buNone/>
              <a:tabLst/>
              <a:defRPr/>
            </a:pPr>
            <a:r>
              <a:rPr kumimoji="0" lang="en-US" sz="7200" b="1" i="0" u="none" strike="noStrike" kern="2000" cap="none" spc="100" normalizeH="0" baseline="0" noProof="0">
                <a:ln>
                  <a:noFill/>
                </a:ln>
                <a:solidFill>
                  <a:srgbClr val="FFFFFF"/>
                </a:solidFill>
                <a:effectLst/>
                <a:uLnTx/>
                <a:uFillTx/>
                <a:latin typeface="Calibri"/>
                <a:ea typeface="Source Sans Pro"/>
                <a:cs typeface="Calibri"/>
              </a:rPr>
              <a:t>CONVERSATIONS ARE KEY TO HPV PREVENTION</a:t>
            </a:r>
          </a:p>
        </p:txBody>
      </p:sp>
    </p:spTree>
    <p:extLst>
      <p:ext uri="{BB962C8B-B14F-4D97-AF65-F5344CB8AC3E}">
        <p14:creationId xmlns:p14="http://schemas.microsoft.com/office/powerpoint/2010/main" val="33332439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01CC8-5B4C-7FDE-23B6-6EA261E94034}"/>
              </a:ext>
            </a:extLst>
          </p:cNvPr>
          <p:cNvSpPr>
            <a:spLocks noGrp="1"/>
          </p:cNvSpPr>
          <p:nvPr>
            <p:ph type="title"/>
          </p:nvPr>
        </p:nvSpPr>
        <p:spPr>
          <a:xfrm>
            <a:off x="229184" y="-879227"/>
            <a:ext cx="9074234" cy="1600200"/>
          </a:xfrm>
        </p:spPr>
        <p:txBody>
          <a:bodyPr/>
          <a:lstStyle/>
          <a:p>
            <a:r>
              <a:rPr lang="en-US" b="1" dirty="0">
                <a:solidFill>
                  <a:srgbClr val="007C88"/>
                </a:solidFill>
                <a:latin typeface="+mn-lt"/>
              </a:rPr>
              <a:t>WHICH TERMS SHOULD I USE WITH MY PATIENTS...?</a:t>
            </a:r>
          </a:p>
        </p:txBody>
      </p:sp>
      <p:sp>
        <p:nvSpPr>
          <p:cNvPr id="8" name="Text Placeholder 7">
            <a:extLst>
              <a:ext uri="{FF2B5EF4-FFF2-40B4-BE49-F238E27FC236}">
                <a16:creationId xmlns:a16="http://schemas.microsoft.com/office/drawing/2014/main" id="{18C01555-4C32-4F1D-5C71-C982CA8312C8}"/>
              </a:ext>
            </a:extLst>
          </p:cNvPr>
          <p:cNvSpPr>
            <a:spLocks noGrp="1"/>
          </p:cNvSpPr>
          <p:nvPr>
            <p:ph type="body" sz="half" idx="2"/>
          </p:nvPr>
        </p:nvSpPr>
        <p:spPr>
          <a:xfrm>
            <a:off x="234909" y="1109661"/>
            <a:ext cx="4722102" cy="4858001"/>
          </a:xfrm>
        </p:spPr>
        <p:txBody>
          <a:bodyPr>
            <a:normAutofit lnSpcReduction="10000"/>
          </a:bodyPr>
          <a:lstStyle/>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r>
              <a:rPr lang="en-US" sz="2400" spc="-10" dirty="0">
                <a:solidFill>
                  <a:srgbClr val="162731"/>
                </a:solidFill>
                <a:latin typeface="Calibri"/>
                <a:cs typeface="Calibri"/>
              </a:rPr>
              <a:t>LGBTQ2SIA+ or SGM or…?</a:t>
            </a: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endParaRPr lang="en-US" sz="2400" spc="-10" dirty="0">
              <a:solidFill>
                <a:srgbClr val="162731"/>
              </a:solidFill>
              <a:latin typeface="Calibri"/>
              <a:cs typeface="Calibri"/>
            </a:endParaRP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r>
              <a:rPr kumimoji="0" lang="en-US" sz="2400" b="0" i="0" u="none" strike="noStrike" kern="1200" cap="none" spc="0" normalizeH="0" baseline="0" noProof="0" dirty="0">
                <a:ln>
                  <a:noFill/>
                </a:ln>
                <a:solidFill>
                  <a:srgbClr val="162731"/>
                </a:solidFill>
                <a:effectLst/>
                <a:uLnTx/>
                <a:uFillTx/>
                <a:latin typeface="Calibri"/>
                <a:ea typeface="+mn-ea"/>
                <a:cs typeface="Calibri"/>
              </a:rPr>
              <a:t>Language is powerful</a:t>
            </a: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endParaRPr kumimoji="0" lang="en-US" sz="2400" b="0" i="0" u="none" strike="noStrike" kern="1200" cap="none" spc="0" normalizeH="0" baseline="0" noProof="0" dirty="0">
              <a:ln>
                <a:noFill/>
              </a:ln>
              <a:solidFill>
                <a:srgbClr val="162731"/>
              </a:solidFill>
              <a:effectLst/>
              <a:uLnTx/>
              <a:uFillTx/>
              <a:latin typeface="Calibri"/>
              <a:ea typeface="+mn-ea"/>
              <a:cs typeface="Calibri"/>
            </a:endParaRP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r>
              <a:rPr lang="en-US" sz="2400" dirty="0">
                <a:solidFill>
                  <a:srgbClr val="162731"/>
                </a:solidFill>
                <a:latin typeface="Calibri"/>
                <a:cs typeface="Calibri"/>
              </a:rPr>
              <a:t>Use person-centered language</a:t>
            </a: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endParaRPr lang="en-US" sz="2400" dirty="0">
              <a:solidFill>
                <a:srgbClr val="162731"/>
              </a:solidFill>
              <a:latin typeface="Calibri"/>
              <a:cs typeface="Calibri"/>
            </a:endParaRP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r>
              <a:rPr kumimoji="0" lang="en-US" sz="2400" b="0" i="0" u="none" strike="noStrike" kern="1200" cap="none" spc="0" normalizeH="0" baseline="0" noProof="0" dirty="0">
                <a:ln>
                  <a:noFill/>
                </a:ln>
                <a:solidFill>
                  <a:srgbClr val="162731"/>
                </a:solidFill>
                <a:effectLst/>
                <a:uLnTx/>
                <a:uFillTx/>
                <a:latin typeface="Calibri"/>
                <a:ea typeface="+mn-ea"/>
                <a:cs typeface="Calibri"/>
              </a:rPr>
              <a:t>Use gender-neutral language</a:t>
            </a: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endParaRPr kumimoji="0" lang="en-US" sz="2400" b="0" i="0" u="none" strike="noStrike" kern="1200" cap="none" spc="0" normalizeH="0" baseline="0" noProof="0" dirty="0">
              <a:ln>
                <a:noFill/>
              </a:ln>
              <a:solidFill>
                <a:srgbClr val="162731"/>
              </a:solidFill>
              <a:effectLst/>
              <a:uLnTx/>
              <a:uFillTx/>
              <a:latin typeface="Calibri"/>
              <a:ea typeface="+mn-ea"/>
              <a:cs typeface="Calibri"/>
            </a:endParaRP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r>
              <a:rPr lang="en-US" sz="2400" dirty="0">
                <a:solidFill>
                  <a:srgbClr val="162731"/>
                </a:solidFill>
                <a:latin typeface="Calibri"/>
                <a:cs typeface="Calibri"/>
              </a:rPr>
              <a:t>Respect how people self-identify</a:t>
            </a: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endParaRPr kumimoji="0" lang="en-US" sz="2400" b="0" i="0" u="none" strike="noStrike" kern="1200" cap="none" spc="0" normalizeH="0" baseline="0" noProof="0" dirty="0">
              <a:ln>
                <a:noFill/>
              </a:ln>
              <a:solidFill>
                <a:srgbClr val="162731"/>
              </a:solidFill>
              <a:effectLst/>
              <a:uLnTx/>
              <a:uFillTx/>
              <a:latin typeface="Calibri"/>
              <a:ea typeface="+mn-ea"/>
              <a:cs typeface="Calibri"/>
            </a:endParaRPr>
          </a:p>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r>
              <a:rPr lang="en-US" sz="2400" dirty="0">
                <a:solidFill>
                  <a:srgbClr val="162731"/>
                </a:solidFill>
                <a:latin typeface="Calibri"/>
                <a:cs typeface="Calibri"/>
              </a:rPr>
              <a:t>Use preferred pronouns</a:t>
            </a:r>
            <a:endParaRPr kumimoji="0" lang="en-US" sz="2400" b="0" i="0" u="none" strike="noStrike" kern="1200" cap="none" spc="0" normalizeH="0" baseline="0" noProof="0" dirty="0">
              <a:ln>
                <a:noFill/>
              </a:ln>
              <a:solidFill>
                <a:srgbClr val="162731"/>
              </a:solidFill>
              <a:effectLst/>
              <a:uLnTx/>
              <a:uFillTx/>
              <a:latin typeface="Calibri"/>
              <a:ea typeface="+mn-ea"/>
              <a:cs typeface="Calibri"/>
            </a:endParaRPr>
          </a:p>
          <a:p>
            <a:pPr marL="12065" marR="0" lvl="0" algn="l" defTabSz="914400" rtl="0" eaLnBrk="1" fontAlgn="auto" latinLnBrk="0" hangingPunct="1">
              <a:lnSpc>
                <a:spcPct val="100000"/>
              </a:lnSpc>
              <a:spcBef>
                <a:spcPts val="700"/>
              </a:spcBef>
              <a:spcAft>
                <a:spcPts val="0"/>
              </a:spcAft>
              <a:buClr>
                <a:srgbClr val="233E99"/>
              </a:buClr>
              <a:buSzPct val="89583"/>
              <a:tabLst>
                <a:tab pos="303530" algn="l"/>
                <a:tab pos="304165" algn="l"/>
              </a:tabLst>
              <a:defRPr/>
            </a:pPr>
            <a:endParaRPr kumimoji="0" lang="en-US" sz="2000" b="0" i="0" u="none" strike="noStrike" kern="1200" cap="none" spc="0" normalizeH="0" baseline="0" noProof="0" dirty="0">
              <a:ln>
                <a:noFill/>
              </a:ln>
              <a:solidFill>
                <a:srgbClr val="595959"/>
              </a:solidFill>
              <a:effectLst/>
              <a:uLnTx/>
              <a:uFillTx/>
              <a:latin typeface="Calibri"/>
              <a:ea typeface="+mn-ea"/>
              <a:cs typeface="Calibri"/>
            </a:endParaRPr>
          </a:p>
        </p:txBody>
      </p:sp>
      <p:sp>
        <p:nvSpPr>
          <p:cNvPr id="5" name="Footer Placeholder 4">
            <a:extLst>
              <a:ext uri="{FF2B5EF4-FFF2-40B4-BE49-F238E27FC236}">
                <a16:creationId xmlns:a16="http://schemas.microsoft.com/office/drawing/2014/main" id="{06EEA022-1F7F-6706-6F37-29EB275F3C24}"/>
              </a:ext>
            </a:extLst>
          </p:cNvPr>
          <p:cNvSpPr>
            <a:spLocks noGrp="1"/>
          </p:cNvSpPr>
          <p:nvPr>
            <p:ph type="ftr" sz="quarter" idx="11"/>
          </p:nvPr>
        </p:nvSpPr>
        <p:spPr/>
        <p:txBody>
          <a:bodyPr/>
          <a:lstStyle/>
          <a:p>
            <a:r>
              <a:rPr lang="en-US"/>
              <a:t>cancer.org</a:t>
            </a:r>
          </a:p>
        </p:txBody>
      </p:sp>
      <p:sp>
        <p:nvSpPr>
          <p:cNvPr id="4" name="Slide Number Placeholder 3">
            <a:extLst>
              <a:ext uri="{FF2B5EF4-FFF2-40B4-BE49-F238E27FC236}">
                <a16:creationId xmlns:a16="http://schemas.microsoft.com/office/drawing/2014/main" id="{D566D15F-6608-321C-3C19-0D997FDA2492}"/>
              </a:ext>
            </a:extLst>
          </p:cNvPr>
          <p:cNvSpPr>
            <a:spLocks noGrp="1"/>
          </p:cNvSpPr>
          <p:nvPr>
            <p:ph type="sldNum" sz="quarter" idx="12"/>
          </p:nvPr>
        </p:nvSpPr>
        <p:spPr/>
        <p:txBody>
          <a:bodyPr/>
          <a:lstStyle/>
          <a:p>
            <a:fld id="{B2F212C6-8907-2442-9AB7-0A38B63F180E}" type="slidenum">
              <a:rPr lang="en-US" smtClean="0"/>
              <a:pPr/>
              <a:t>15</a:t>
            </a:fld>
            <a:endParaRPr lang="en-US"/>
          </a:p>
        </p:txBody>
      </p:sp>
      <p:pic>
        <p:nvPicPr>
          <p:cNvPr id="12" name="Content Placeholder 11">
            <a:extLst>
              <a:ext uri="{FF2B5EF4-FFF2-40B4-BE49-F238E27FC236}">
                <a16:creationId xmlns:a16="http://schemas.microsoft.com/office/drawing/2014/main" id="{B66DF7B6-6B78-F5DA-24F9-271703F79CD3}"/>
              </a:ext>
            </a:extLst>
          </p:cNvPr>
          <p:cNvPicPr>
            <a:picLocks noGrp="1" noChangeAspect="1"/>
          </p:cNvPicPr>
          <p:nvPr>
            <p:ph idx="1"/>
          </p:nvPr>
        </p:nvPicPr>
        <p:blipFill>
          <a:blip r:embed="rId3"/>
          <a:stretch>
            <a:fillRect/>
          </a:stretch>
        </p:blipFill>
        <p:spPr>
          <a:xfrm>
            <a:off x="5183187" y="1109662"/>
            <a:ext cx="6511507" cy="4883630"/>
          </a:xfrm>
          <a:prstGeom prst="rect">
            <a:avLst/>
          </a:prstGeom>
        </p:spPr>
      </p:pic>
      <p:sp>
        <p:nvSpPr>
          <p:cNvPr id="18" name="TextBox 17">
            <a:extLst>
              <a:ext uri="{FF2B5EF4-FFF2-40B4-BE49-F238E27FC236}">
                <a16:creationId xmlns:a16="http://schemas.microsoft.com/office/drawing/2014/main" id="{EC90991F-37D4-677C-8FE5-721D7CD0D267}"/>
              </a:ext>
            </a:extLst>
          </p:cNvPr>
          <p:cNvSpPr txBox="1"/>
          <p:nvPr/>
        </p:nvSpPr>
        <p:spPr>
          <a:xfrm>
            <a:off x="234908" y="6431190"/>
            <a:ext cx="253866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solidFill>
                <a:effectLst/>
                <a:uLnTx/>
                <a:uFillTx/>
                <a:latin typeface="Calibri"/>
                <a:ea typeface="+mn-lt"/>
                <a:cs typeface="Arial"/>
              </a:rPr>
              <a:t>SOURCE: GLAAD Media Reference Guide – 11</a:t>
            </a:r>
            <a:r>
              <a:rPr kumimoji="0" lang="en-US" sz="800" b="0" i="0" u="none" strike="noStrike" kern="1200" cap="none" spc="0" normalizeH="0" baseline="30000" noProof="0" dirty="0">
                <a:ln>
                  <a:noFill/>
                </a:ln>
                <a:solidFill>
                  <a:srgbClr val="595959"/>
                </a:solidFill>
                <a:effectLst/>
                <a:uLnTx/>
                <a:uFillTx/>
                <a:latin typeface="Calibri"/>
                <a:ea typeface="+mn-lt"/>
                <a:cs typeface="Arial"/>
              </a:rPr>
              <a:t>th</a:t>
            </a:r>
            <a:r>
              <a:rPr kumimoji="0" lang="en-US" sz="800" b="0" i="0" u="none" strike="noStrike" kern="1200" cap="none" spc="0" normalizeH="0" baseline="0" noProof="0" dirty="0">
                <a:ln>
                  <a:noFill/>
                </a:ln>
                <a:solidFill>
                  <a:srgbClr val="595959"/>
                </a:solidFill>
                <a:effectLst/>
                <a:uLnTx/>
                <a:uFillTx/>
                <a:latin typeface="Calibri"/>
                <a:ea typeface="+mn-lt"/>
                <a:cs typeface="Arial"/>
              </a:rPr>
              <a:t> Edition</a:t>
            </a:r>
          </a:p>
        </p:txBody>
      </p:sp>
      <p:sp>
        <p:nvSpPr>
          <p:cNvPr id="19" name="TextBox 18">
            <a:extLst>
              <a:ext uri="{FF2B5EF4-FFF2-40B4-BE49-F238E27FC236}">
                <a16:creationId xmlns:a16="http://schemas.microsoft.com/office/drawing/2014/main" id="{94695441-14CC-A3CF-7CD6-EBABFEFCBEC2}"/>
              </a:ext>
            </a:extLst>
          </p:cNvPr>
          <p:cNvSpPr txBox="1"/>
          <p:nvPr/>
        </p:nvSpPr>
        <p:spPr>
          <a:xfrm>
            <a:off x="8045115" y="6431190"/>
            <a:ext cx="2743201"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solidFill>
                <a:effectLst/>
                <a:uLnTx/>
                <a:uFillTx/>
                <a:latin typeface="Calibri"/>
                <a:ea typeface="+mn-lt"/>
                <a:cs typeface="Arial"/>
              </a:rPr>
              <a:t>IMAGE SOURCE: Jess Mills, artist, (2022) used with permission</a:t>
            </a:r>
          </a:p>
        </p:txBody>
      </p:sp>
    </p:spTree>
    <p:extLst>
      <p:ext uri="{BB962C8B-B14F-4D97-AF65-F5344CB8AC3E}">
        <p14:creationId xmlns:p14="http://schemas.microsoft.com/office/powerpoint/2010/main" val="290094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B2F212C6-8907-2442-9AB7-0A38B63F180E}" type="slidenum">
              <a:rPr kumimoji="0" lang="en-US" sz="1050" b="0" i="0" u="none" strike="noStrike" kern="1200" cap="none" spc="0" normalizeH="0" baseline="0" noProof="0" smtClean="0">
                <a:ln>
                  <a:noFill/>
                </a:ln>
                <a:solidFill>
                  <a:srgbClr val="1B365D"/>
                </a:solidFill>
                <a:effectLst/>
                <a:uLnTx/>
                <a:uFillTx/>
                <a:latin typeface="Source Sans Pro" charset="0"/>
              </a:rPr>
              <a:pPr marL="0" marR="0" lvl="0" indent="0" algn="r" defTabSz="914400" rtl="0" eaLnBrk="1" fontAlgn="auto" latinLnBrk="0" hangingPunct="1">
                <a:lnSpc>
                  <a:spcPct val="90000"/>
                </a:lnSpc>
                <a:spcBef>
                  <a:spcPts val="0"/>
                </a:spcBef>
                <a:spcAft>
                  <a:spcPts val="0"/>
                </a:spcAft>
                <a:buClrTx/>
                <a:buSzTx/>
                <a:buFontTx/>
                <a:buNone/>
                <a:tabLst/>
                <a:defRPr/>
              </a:pPr>
              <a:t>16</a:t>
            </a:fld>
            <a:endParaRPr kumimoji="0" lang="en-US" sz="1050" b="0" i="0" u="none" strike="noStrike" kern="1200" cap="none" spc="0" normalizeH="0" baseline="0" noProof="0">
              <a:ln>
                <a:noFill/>
              </a:ln>
              <a:solidFill>
                <a:srgbClr val="1B365D"/>
              </a:solidFill>
              <a:effectLst/>
              <a:uLnTx/>
              <a:uFillTx/>
              <a:latin typeface="Source Sans Pro" charset="0"/>
            </a:endParaRPr>
          </a:p>
        </p:txBody>
      </p:sp>
      <p:sp>
        <p:nvSpPr>
          <p:cNvPr id="13" name="TextBox 12">
            <a:extLst>
              <a:ext uri="{FF2B5EF4-FFF2-40B4-BE49-F238E27FC236}">
                <a16:creationId xmlns:a16="http://schemas.microsoft.com/office/drawing/2014/main" id="{EC86F238-6AB9-4FC8-BAA1-04F74BF3A585}"/>
              </a:ext>
            </a:extLst>
          </p:cNvPr>
          <p:cNvSpPr txBox="1"/>
          <p:nvPr/>
        </p:nvSpPr>
        <p:spPr>
          <a:xfrm>
            <a:off x="973183" y="2595898"/>
            <a:ext cx="5271499" cy="1566929"/>
          </a:xfrm>
          <a:prstGeom prst="rect">
            <a:avLst/>
          </a:prstGeom>
        </p:spPr>
        <p:txBody>
          <a:bodyPr vert="horz" lIns="0" tIns="0" rIns="0" bIns="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B365D"/>
                </a:solidFill>
                <a:effectLst/>
                <a:uLnTx/>
                <a:uFillTx/>
                <a:latin typeface="Calibri"/>
                <a:ea typeface="+mn-ea"/>
                <a:cs typeface="Calibri"/>
              </a:rPr>
              <a:t>The</a:t>
            </a:r>
            <a:r>
              <a:rPr kumimoji="0" lang="en-US" sz="2800" b="0" i="0" u="none" strike="noStrike" kern="1200" cap="none" spc="0" normalizeH="0" baseline="0" noProof="0" dirty="0">
                <a:ln>
                  <a:noFill/>
                </a:ln>
                <a:solidFill>
                  <a:srgbClr val="595959"/>
                </a:solidFill>
                <a:effectLst/>
                <a:uLnTx/>
                <a:uFillTx/>
                <a:latin typeface="Calibri"/>
                <a:ea typeface="+mn-ea"/>
                <a:cs typeface="Calibri"/>
              </a:rPr>
              <a:t> </a:t>
            </a:r>
            <a:r>
              <a:rPr kumimoji="0" lang="en-US" sz="3600" b="1" i="0" u="none" strike="noStrike" kern="1200" cap="none" spc="0" normalizeH="0" baseline="0" noProof="0" dirty="0">
                <a:ln>
                  <a:noFill/>
                </a:ln>
                <a:solidFill>
                  <a:srgbClr val="007C88"/>
                </a:solidFill>
                <a:effectLst/>
                <a:uLnTx/>
                <a:uFillTx/>
                <a:latin typeface="Calibri"/>
                <a:ea typeface="+mn-ea"/>
                <a:cs typeface="Calibri"/>
              </a:rPr>
              <a:t>best predictor </a:t>
            </a:r>
            <a:r>
              <a:rPr kumimoji="0" lang="en-US" sz="2800" b="0" i="0" u="none" strike="noStrike" kern="1200" cap="none" spc="0" normalizeH="0" baseline="0" noProof="0" dirty="0">
                <a:ln>
                  <a:noFill/>
                </a:ln>
                <a:solidFill>
                  <a:srgbClr val="1B365D"/>
                </a:solidFill>
                <a:effectLst/>
                <a:uLnTx/>
                <a:uFillTx/>
                <a:latin typeface="Calibri"/>
                <a:ea typeface="+mn-ea"/>
                <a:cs typeface="Calibri"/>
              </a:rPr>
              <a:t>of vaccination uptake</a:t>
            </a:r>
            <a:br>
              <a:rPr kumimoji="0" lang="en-US" sz="28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br>
            <a:r>
              <a:rPr kumimoji="0" lang="en-US" sz="3600" b="1" i="0" u="none" strike="noStrike" kern="1200" cap="none" spc="0" normalizeH="0" baseline="0" noProof="0" dirty="0">
                <a:ln>
                  <a:noFill/>
                </a:ln>
                <a:solidFill>
                  <a:srgbClr val="007C88"/>
                </a:solidFill>
                <a:effectLst/>
                <a:uLnTx/>
                <a:uFillTx/>
                <a:latin typeface="Calibri"/>
                <a:ea typeface="+mn-ea"/>
                <a:cs typeface="Calibri"/>
              </a:rPr>
              <a:t>provider recommendation.</a:t>
            </a:r>
            <a:endParaRPr kumimoji="0" lang="en-US" sz="20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endParaRPr>
          </a:p>
          <a:p>
            <a:pPr marL="0" marR="0" lvl="0" indent="0" algn="l" defTabSz="609585" rtl="0" eaLnBrk="1" fontAlgn="base"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endParaRPr>
          </a:p>
        </p:txBody>
      </p:sp>
      <p:sp>
        <p:nvSpPr>
          <p:cNvPr id="6" name="Footer Placeholder 4">
            <a:extLst>
              <a:ext uri="{FF2B5EF4-FFF2-40B4-BE49-F238E27FC236}">
                <a16:creationId xmlns:a16="http://schemas.microsoft.com/office/drawing/2014/main" id="{7407AA59-939C-4A96-B6B7-A4AF4651CF4D}"/>
              </a:ext>
            </a:extLst>
          </p:cNvPr>
          <p:cNvSpPr>
            <a:spLocks noGrp="1"/>
          </p:cNvSpPr>
          <p:nvPr>
            <p:ph type="ftr" sz="quarter" idx="3"/>
          </p:nvPr>
        </p:nvSpPr>
        <p:spPr>
          <a:xfrm>
            <a:off x="3352800" y="6307277"/>
            <a:ext cx="7827421" cy="16972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3F3F3">
                    <a:lumMod val="75000"/>
                  </a:srgbClr>
                </a:solidFill>
                <a:effectLst/>
                <a:uLnTx/>
                <a:uFillTx/>
                <a:latin typeface="Calibri" panose="020F0502020204030204" pitchFamily="34" charset="0"/>
                <a:cs typeface="Calibri" panose="020F0502020204030204" pitchFamily="34" charset="0"/>
              </a:rPr>
              <a:t>cancer.org/get-screened</a:t>
            </a:r>
            <a:endParaRPr kumimoji="0" lang="en-US" sz="1050" b="0" i="0" u="none" strike="noStrike" kern="1200" cap="none" spc="0" normalizeH="0" baseline="0" noProof="0">
              <a:ln>
                <a:noFill/>
              </a:ln>
              <a:solidFill>
                <a:srgbClr val="F3F3F3">
                  <a:lumMod val="75000"/>
                </a:srgbClr>
              </a:solidFill>
              <a:effectLst/>
              <a:uLnTx/>
              <a:uFillTx/>
              <a:latin typeface="Source Sans Pro Light" charset="0"/>
            </a:endParaRPr>
          </a:p>
        </p:txBody>
      </p:sp>
      <p:sp>
        <p:nvSpPr>
          <p:cNvPr id="8" name="Text Placeholder 1">
            <a:extLst>
              <a:ext uri="{FF2B5EF4-FFF2-40B4-BE49-F238E27FC236}">
                <a16:creationId xmlns:a16="http://schemas.microsoft.com/office/drawing/2014/main" id="{5BFE403A-7C9F-4A99-941C-42C1E3EDF6F7}"/>
              </a:ext>
            </a:extLst>
          </p:cNvPr>
          <p:cNvSpPr txBox="1">
            <a:spLocks/>
          </p:cNvSpPr>
          <p:nvPr/>
        </p:nvSpPr>
        <p:spPr>
          <a:xfrm>
            <a:off x="457200" y="304800"/>
            <a:ext cx="7086600" cy="987213"/>
          </a:xfrm>
          <a:prstGeom prst="rect">
            <a:avLst/>
          </a:prstGeom>
        </p:spPr>
        <p:txBody>
          <a:bodyPr vert="horz" lIns="0" tIns="0" rIns="0" bIns="0" rtlCol="0" anchor="t">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80000"/>
              </a:lnSpc>
              <a:spcBef>
                <a:spcPts val="0"/>
              </a:spcBef>
              <a:spcAft>
                <a:spcPts val="533"/>
              </a:spcAft>
              <a:buClrTx/>
              <a:buSzTx/>
              <a:buFont typeface="Arial"/>
              <a:buNone/>
              <a:tabLst/>
              <a:defRPr/>
            </a:pPr>
            <a:r>
              <a:rPr kumimoji="0" lang="en-US" sz="4000" b="1" i="0" u="none" strike="noStrike" kern="2000" cap="none" spc="100" normalizeH="0" baseline="0" noProof="0">
                <a:ln>
                  <a:noFill/>
                </a:ln>
                <a:solidFill>
                  <a:srgbClr val="007C88"/>
                </a:solidFill>
                <a:effectLst/>
                <a:uLnTx/>
                <a:uFillTx/>
                <a:latin typeface="Calibri"/>
                <a:ea typeface="Source Sans Pro"/>
                <a:cs typeface="Calibri"/>
              </a:rPr>
              <a:t>RECOMMENDATIONS MATTER</a:t>
            </a:r>
          </a:p>
        </p:txBody>
      </p:sp>
      <p:pic>
        <p:nvPicPr>
          <p:cNvPr id="5" name="Picture 4" descr="A group of people sitting in chairs&#10;&#10;Description automatically generated with low confidence">
            <a:extLst>
              <a:ext uri="{FF2B5EF4-FFF2-40B4-BE49-F238E27FC236}">
                <a16:creationId xmlns:a16="http://schemas.microsoft.com/office/drawing/2014/main" id="{D7A60643-08AC-4562-A881-E3010EA0CD28}"/>
              </a:ext>
            </a:extLst>
          </p:cNvPr>
          <p:cNvPicPr>
            <a:picLocks noChangeAspect="1"/>
          </p:cNvPicPr>
          <p:nvPr/>
        </p:nvPicPr>
        <p:blipFill>
          <a:blip r:embed="rId3"/>
          <a:stretch>
            <a:fillRect/>
          </a:stretch>
        </p:blipFill>
        <p:spPr>
          <a:xfrm>
            <a:off x="7620000" y="0"/>
            <a:ext cx="4572000" cy="6858000"/>
          </a:xfrm>
          <a:prstGeom prst="rect">
            <a:avLst/>
          </a:prstGeom>
        </p:spPr>
      </p:pic>
      <p:sp>
        <p:nvSpPr>
          <p:cNvPr id="14" name="TextBox 13">
            <a:extLst>
              <a:ext uri="{FF2B5EF4-FFF2-40B4-BE49-F238E27FC236}">
                <a16:creationId xmlns:a16="http://schemas.microsoft.com/office/drawing/2014/main" id="{1247B75F-BB04-46E4-BABC-97D5E8D69A9D}"/>
              </a:ext>
            </a:extLst>
          </p:cNvPr>
          <p:cNvSpPr txBox="1"/>
          <p:nvPr/>
        </p:nvSpPr>
        <p:spPr>
          <a:xfrm>
            <a:off x="7725739" y="6342384"/>
            <a:ext cx="6097712"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solidFill>
                  <a:srgbClr val="CCCBC9">
                    <a:lumMod val="40000"/>
                    <a:lumOff val="60000"/>
                  </a:srgbClr>
                </a:solidFill>
                <a:effectLst/>
                <a:uLnTx/>
                <a:uFillTx/>
                <a:latin typeface="Calibri"/>
                <a:ea typeface="+mn-ea"/>
                <a:cs typeface="Calibri"/>
              </a:rPr>
              <a:t>©2022 American Cancer Society, Inc.</a:t>
            </a:r>
            <a:br>
              <a:rPr kumimoji="0" lang="en-US"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rPr>
            </a:br>
            <a:r>
              <a:rPr kumimoji="0" lang="en-US" sz="800" b="0" i="0" u="none" strike="noStrike" kern="1200" cap="none" spc="0" normalizeH="0" baseline="0" noProof="0">
                <a:ln>
                  <a:noFill/>
                </a:ln>
                <a:solidFill>
                  <a:srgbClr val="CCCBC9">
                    <a:lumMod val="40000"/>
                    <a:lumOff val="60000"/>
                  </a:srgbClr>
                </a:solidFill>
                <a:effectLst/>
                <a:uLnTx/>
                <a:uFillTx/>
                <a:latin typeface="Calibri"/>
                <a:ea typeface="+mn-ea"/>
                <a:cs typeface="Calibri"/>
              </a:rPr>
              <a:t>Models used for illustrative purposes only.</a:t>
            </a:r>
          </a:p>
        </p:txBody>
      </p:sp>
      <p:sp>
        <p:nvSpPr>
          <p:cNvPr id="2" name="Rectangle 1">
            <a:extLst>
              <a:ext uri="{FF2B5EF4-FFF2-40B4-BE49-F238E27FC236}">
                <a16:creationId xmlns:a16="http://schemas.microsoft.com/office/drawing/2014/main" id="{17D3EA26-C208-B2FE-E8F5-ABCD7DEB7DDA}"/>
              </a:ext>
            </a:extLst>
          </p:cNvPr>
          <p:cNvSpPr/>
          <p:nvPr/>
        </p:nvSpPr>
        <p:spPr>
          <a:xfrm>
            <a:off x="457200" y="5886994"/>
            <a:ext cx="1031966" cy="7939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
        <p:nvSpPr>
          <p:cNvPr id="9" name="TextBox 8">
            <a:extLst>
              <a:ext uri="{FF2B5EF4-FFF2-40B4-BE49-F238E27FC236}">
                <a16:creationId xmlns:a16="http://schemas.microsoft.com/office/drawing/2014/main" id="{7BDD5668-40ED-5BBE-8A3C-D8AB76F72D25}"/>
              </a:ext>
            </a:extLst>
          </p:cNvPr>
          <p:cNvSpPr txBox="1"/>
          <p:nvPr/>
        </p:nvSpPr>
        <p:spPr>
          <a:xfrm>
            <a:off x="457200" y="6445478"/>
            <a:ext cx="162998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solidFill>
                <a:effectLst/>
                <a:uLnTx/>
                <a:uFillTx/>
                <a:latin typeface="Calibri"/>
                <a:ea typeface="+mn-lt"/>
                <a:cs typeface="Arial"/>
              </a:rPr>
              <a:t>SOURCE: American Cancer Society</a:t>
            </a:r>
          </a:p>
        </p:txBody>
      </p:sp>
    </p:spTree>
    <p:extLst>
      <p:ext uri="{BB962C8B-B14F-4D97-AF65-F5344CB8AC3E}">
        <p14:creationId xmlns:p14="http://schemas.microsoft.com/office/powerpoint/2010/main" val="360021928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F12CF3-CBB9-80E7-DA7B-BC01FCFA4794}"/>
              </a:ext>
            </a:extLst>
          </p:cNvPr>
          <p:cNvSpPr txBox="1"/>
          <p:nvPr/>
        </p:nvSpPr>
        <p:spPr>
          <a:xfrm>
            <a:off x="10160000" y="6477000"/>
            <a:ext cx="229553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95959"/>
                </a:solidFill>
                <a:effectLst/>
                <a:uLnTx/>
                <a:uFillTx/>
                <a:latin typeface="Calibri"/>
                <a:ea typeface="+mn-lt"/>
                <a:cs typeface="Arial"/>
              </a:rPr>
              <a:t>SOURCE: Centers for Disease Control (CDC)</a:t>
            </a:r>
            <a:endParaRPr kumimoji="0" lang="en-US" sz="1400" b="1" i="0" u="none" strike="noStrike" kern="1200" cap="none" spc="0" normalizeH="0" baseline="0" noProof="0">
              <a:ln>
                <a:noFill/>
              </a:ln>
              <a:solidFill>
                <a:srgbClr val="595959"/>
              </a:solidFill>
              <a:effectLst/>
              <a:uLnTx/>
              <a:uFillTx/>
              <a:latin typeface="Arial"/>
              <a:ea typeface="+mn-lt"/>
              <a:cs typeface="Arial"/>
            </a:endParaRPr>
          </a:p>
        </p:txBody>
      </p:sp>
      <p:graphicFrame>
        <p:nvGraphicFramePr>
          <p:cNvPr id="11" name="Diagram 10">
            <a:extLst>
              <a:ext uri="{FF2B5EF4-FFF2-40B4-BE49-F238E27FC236}">
                <a16:creationId xmlns:a16="http://schemas.microsoft.com/office/drawing/2014/main" id="{21FEF899-70BD-4046-A0BA-DD8E12637963}"/>
              </a:ext>
            </a:extLst>
          </p:cNvPr>
          <p:cNvGraphicFramePr/>
          <p:nvPr>
            <p:extLst>
              <p:ext uri="{D42A27DB-BD31-4B8C-83A1-F6EECF244321}">
                <p14:modId xmlns:p14="http://schemas.microsoft.com/office/powerpoint/2010/main" val="1868461021"/>
              </p:ext>
            </p:extLst>
          </p:nvPr>
        </p:nvGraphicFramePr>
        <p:xfrm>
          <a:off x="2159000" y="1446031"/>
          <a:ext cx="8128000" cy="4948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object 2">
            <a:extLst>
              <a:ext uri="{FF2B5EF4-FFF2-40B4-BE49-F238E27FC236}">
                <a16:creationId xmlns:a16="http://schemas.microsoft.com/office/drawing/2014/main" id="{E85665CA-5B30-1EED-5144-56724C08F521}"/>
              </a:ext>
            </a:extLst>
          </p:cNvPr>
          <p:cNvSpPr txBox="1">
            <a:spLocks/>
          </p:cNvSpPr>
          <p:nvPr/>
        </p:nvSpPr>
        <p:spPr>
          <a:xfrm>
            <a:off x="419100" y="196142"/>
            <a:ext cx="11607800" cy="1167114"/>
          </a:xfrm>
          <a:prstGeom prst="rect">
            <a:avLst/>
          </a:prstGeom>
        </p:spPr>
        <p:txBody>
          <a:bodyPr vert="horz" wrap="square" lIns="0" tIns="12065" rIns="0" bIns="0" rtlCol="0" anchor="t">
            <a:spAutoFit/>
          </a:bodyPr>
          <a:lstStyle>
            <a:lvl1pPr algn="l" defTabSz="609585" rtl="0" eaLnBrk="1" latinLnBrk="0" hangingPunct="1">
              <a:lnSpc>
                <a:spcPct val="80000"/>
              </a:lnSpc>
              <a:spcBef>
                <a:spcPct val="0"/>
              </a:spcBef>
              <a:spcAft>
                <a:spcPts val="533"/>
              </a:spcAft>
              <a:buNone/>
              <a:defRPr sz="4000" b="1" i="0" kern="2800" spc="100" baseline="0">
                <a:solidFill>
                  <a:srgbClr val="233E99"/>
                </a:solidFill>
                <a:latin typeface="Century Gothic"/>
                <a:ea typeface="Source Sans Pro" charset="0"/>
                <a:cs typeface="Century Gothic"/>
              </a:defRPr>
            </a:lvl1pPr>
          </a:lstStyle>
          <a:p>
            <a:pPr marL="12700" marR="0" lvl="0" indent="0" algn="l" defTabSz="609585" rtl="0" eaLnBrk="1" fontAlgn="auto" latinLnBrk="0" hangingPunct="1">
              <a:lnSpc>
                <a:spcPts val="4150"/>
              </a:lnSpc>
              <a:spcBef>
                <a:spcPts val="95"/>
              </a:spcBef>
              <a:spcAft>
                <a:spcPts val="533"/>
              </a:spcAft>
              <a:buClrTx/>
              <a:buSzTx/>
              <a:buFontTx/>
              <a:buNone/>
              <a:tabLst/>
              <a:defRPr/>
            </a:pPr>
            <a:r>
              <a:rPr kumimoji="0" lang="en-US" sz="4000" b="1" i="0" u="none" strike="noStrike" kern="2800" cap="none" spc="-10" normalizeH="0" baseline="0" noProof="0" dirty="0">
                <a:ln>
                  <a:noFill/>
                </a:ln>
                <a:solidFill>
                  <a:srgbClr val="007C88"/>
                </a:solidFill>
                <a:effectLst/>
                <a:uLnTx/>
                <a:uFillTx/>
                <a:latin typeface="Calibri" panose="020F0502020204030204" pitchFamily="34" charset="0"/>
                <a:cs typeface="Calibri" panose="020F0502020204030204" pitchFamily="34" charset="0"/>
              </a:rPr>
              <a:t>HEALTHCARE EXPERIENCES OF LGBTQ+ PATIENTS </a:t>
            </a:r>
          </a:p>
          <a:p>
            <a:pPr marL="12700" marR="0" lvl="0" indent="0" algn="l" defTabSz="609585" rtl="0" eaLnBrk="1" fontAlgn="auto" latinLnBrk="0" hangingPunct="1">
              <a:lnSpc>
                <a:spcPts val="4150"/>
              </a:lnSpc>
              <a:spcBef>
                <a:spcPts val="95"/>
              </a:spcBef>
              <a:spcAft>
                <a:spcPts val="533"/>
              </a:spcAft>
              <a:buClrTx/>
              <a:buSzTx/>
              <a:buFontTx/>
              <a:buNone/>
              <a:tabLst/>
              <a:defRPr/>
            </a:pPr>
            <a:r>
              <a:rPr kumimoji="0" lang="en-US" sz="4000" b="1" i="0" u="none" strike="noStrike" kern="2800" cap="none" spc="-10" normalizeH="0" baseline="0" noProof="0" dirty="0">
                <a:ln>
                  <a:noFill/>
                </a:ln>
                <a:solidFill>
                  <a:srgbClr val="007C88"/>
                </a:solidFill>
                <a:effectLst/>
                <a:uLnTx/>
                <a:uFillTx/>
                <a:latin typeface="Calibri" panose="020F0502020204030204" pitchFamily="34" charset="0"/>
                <a:cs typeface="Calibri" panose="020F0502020204030204" pitchFamily="34" charset="0"/>
              </a:rPr>
              <a:t>AND THEIR PARENTS</a:t>
            </a:r>
            <a:endParaRPr kumimoji="0" lang="en-US" sz="4000" b="1" i="0" u="none" strike="noStrike" kern="2800" cap="none" spc="-5" normalizeH="0" baseline="0" noProof="0" dirty="0">
              <a:ln>
                <a:noFill/>
              </a:ln>
              <a:solidFill>
                <a:srgbClr val="007C88"/>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7C04372F-D59D-27C0-B0EF-6D47F7DF4E41}"/>
              </a:ext>
            </a:extLst>
          </p:cNvPr>
          <p:cNvSpPr/>
          <p:nvPr/>
        </p:nvSpPr>
        <p:spPr>
          <a:xfrm>
            <a:off x="419100" y="5913120"/>
            <a:ext cx="1131026" cy="74873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pic>
        <p:nvPicPr>
          <p:cNvPr id="1026" name="Picture 2" descr="health-rainbow2_0">
            <a:extLst>
              <a:ext uri="{FF2B5EF4-FFF2-40B4-BE49-F238E27FC236}">
                <a16:creationId xmlns:a16="http://schemas.microsoft.com/office/drawing/2014/main" id="{FB0B4880-CD04-E135-C98A-560F4F34FC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063" y="3100978"/>
            <a:ext cx="266700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88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0D9BF6-230D-4666-E0BB-9844AA588082}"/>
              </a:ext>
            </a:extLst>
          </p:cNvPr>
          <p:cNvSpPr/>
          <p:nvPr/>
        </p:nvSpPr>
        <p:spPr>
          <a:xfrm>
            <a:off x="478971" y="5885393"/>
            <a:ext cx="957943" cy="77437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B2F212C6-8907-2442-9AB7-0A38B63F180E}" type="slidenum">
              <a:rPr kumimoji="0" lang="en-US" sz="1050" b="0" i="0" u="none" strike="noStrike" kern="1200" cap="none" spc="0" normalizeH="0" baseline="0" noProof="0" smtClean="0">
                <a:ln>
                  <a:noFill/>
                </a:ln>
                <a:solidFill>
                  <a:srgbClr val="1B365D"/>
                </a:solidFill>
                <a:effectLst/>
                <a:uLnTx/>
                <a:uFillTx/>
                <a:latin typeface="Source Sans Pro" charset="0"/>
              </a:rPr>
              <a:pPr marL="0" marR="0" lvl="0" indent="0" algn="r" defTabSz="914400" rtl="0" eaLnBrk="1" fontAlgn="auto" latinLnBrk="0" hangingPunct="1">
                <a:lnSpc>
                  <a:spcPct val="90000"/>
                </a:lnSpc>
                <a:spcBef>
                  <a:spcPts val="0"/>
                </a:spcBef>
                <a:spcAft>
                  <a:spcPts val="0"/>
                </a:spcAft>
                <a:buClrTx/>
                <a:buSzTx/>
                <a:buFontTx/>
                <a:buNone/>
                <a:tabLst/>
                <a:defRPr/>
              </a:pPr>
              <a:t>18</a:t>
            </a:fld>
            <a:endParaRPr kumimoji="0" lang="en-US" sz="1050" b="0" i="0" u="none" strike="noStrike" kern="1200" cap="none" spc="0" normalizeH="0" baseline="0" noProof="0">
              <a:ln>
                <a:noFill/>
              </a:ln>
              <a:solidFill>
                <a:srgbClr val="1B365D"/>
              </a:solidFill>
              <a:effectLst/>
              <a:uLnTx/>
              <a:uFillTx/>
              <a:latin typeface="Source Sans Pro" charset="0"/>
            </a:endParaRPr>
          </a:p>
        </p:txBody>
      </p:sp>
      <p:sp>
        <p:nvSpPr>
          <p:cNvPr id="7" name="Text Placeholder 1">
            <a:extLst>
              <a:ext uri="{FF2B5EF4-FFF2-40B4-BE49-F238E27FC236}">
                <a16:creationId xmlns:a16="http://schemas.microsoft.com/office/drawing/2014/main" id="{354939FE-E6D5-4C8E-8E2A-C48D934DE59A}"/>
              </a:ext>
            </a:extLst>
          </p:cNvPr>
          <p:cNvSpPr>
            <a:spLocks noGrp="1"/>
          </p:cNvSpPr>
          <p:nvPr>
            <p:ph type="body" sz="quarter" idx="18"/>
          </p:nvPr>
        </p:nvSpPr>
        <p:spPr>
          <a:xfrm>
            <a:off x="2126945" y="734607"/>
            <a:ext cx="7938110" cy="666703"/>
          </a:xfrm>
        </p:spPr>
        <p:txBody>
          <a:bodyPr vert="horz" lIns="0" tIns="0" rIns="0" bIns="0" rtlCol="0" anchor="t">
            <a:noAutofit/>
          </a:bodyPr>
          <a:lstStyle/>
          <a:p>
            <a:r>
              <a:rPr lang="en-US" dirty="0">
                <a:solidFill>
                  <a:srgbClr val="007C88"/>
                </a:solidFill>
                <a:latin typeface="Calibri"/>
                <a:ea typeface="Source Sans Pro"/>
                <a:cs typeface="Calibri"/>
              </a:rPr>
              <a:t>Understanding the Risks</a:t>
            </a:r>
            <a:endParaRPr lang="en-US" sz="4400" dirty="0">
              <a:solidFill>
                <a:srgbClr val="007C88"/>
              </a:solidFill>
              <a:latin typeface="Calibri"/>
              <a:ea typeface="Source Sans Pro"/>
              <a:cs typeface="Calibri"/>
            </a:endParaRPr>
          </a:p>
        </p:txBody>
      </p:sp>
      <p:sp>
        <p:nvSpPr>
          <p:cNvPr id="34" name="TextBox 33">
            <a:extLst>
              <a:ext uri="{FF2B5EF4-FFF2-40B4-BE49-F238E27FC236}">
                <a16:creationId xmlns:a16="http://schemas.microsoft.com/office/drawing/2014/main" id="{63E1E172-975D-443C-9A71-8DF0F638201C}"/>
              </a:ext>
            </a:extLst>
          </p:cNvPr>
          <p:cNvSpPr txBox="1"/>
          <p:nvPr/>
        </p:nvSpPr>
        <p:spPr>
          <a:xfrm>
            <a:off x="7315200" y="6321213"/>
            <a:ext cx="6097712"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solidFill>
                  <a:srgbClr val="FFFFFF">
                    <a:lumMod val="95000"/>
                  </a:srgbClr>
                </a:solidFill>
                <a:effectLst/>
                <a:uLnTx/>
                <a:uFillTx/>
                <a:latin typeface="Calibri"/>
                <a:ea typeface="+mn-ea"/>
                <a:cs typeface="Calibri"/>
              </a:rPr>
              <a:t>©2022 American Cancer Society, Inc.</a:t>
            </a:r>
            <a:br>
              <a:rPr kumimoji="0" lang="en-US"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rPr>
            </a:br>
            <a:r>
              <a:rPr kumimoji="0" lang="en-US" sz="800" b="0" i="0" u="none" strike="noStrike" kern="1200" cap="none" spc="0" normalizeH="0" baseline="0" noProof="0">
                <a:ln>
                  <a:noFill/>
                </a:ln>
                <a:solidFill>
                  <a:srgbClr val="FFFFFF">
                    <a:lumMod val="95000"/>
                  </a:srgbClr>
                </a:solidFill>
                <a:effectLst/>
                <a:uLnTx/>
                <a:uFillTx/>
                <a:latin typeface="Calibri"/>
                <a:ea typeface="+mn-ea"/>
                <a:cs typeface="Calibri"/>
              </a:rPr>
              <a:t>Models used for illustrative purposes only.</a:t>
            </a:r>
          </a:p>
        </p:txBody>
      </p:sp>
      <p:sp>
        <p:nvSpPr>
          <p:cNvPr id="39" name="TextBox 38">
            <a:extLst>
              <a:ext uri="{FF2B5EF4-FFF2-40B4-BE49-F238E27FC236}">
                <a16:creationId xmlns:a16="http://schemas.microsoft.com/office/drawing/2014/main" id="{1C447E7F-6179-AFAF-986C-BAD0DB1CB21B}"/>
              </a:ext>
            </a:extLst>
          </p:cNvPr>
          <p:cNvSpPr txBox="1"/>
          <p:nvPr/>
        </p:nvSpPr>
        <p:spPr>
          <a:xfrm>
            <a:off x="8599500" y="5624661"/>
            <a:ext cx="2694640" cy="1051570"/>
          </a:xfrm>
          <a:prstGeom prst="rect">
            <a:avLst/>
          </a:prstGeom>
          <a:noFill/>
        </p:spPr>
        <p:txBody>
          <a:bodyPr wrap="square" lIns="91440" tIns="45720" rIns="91440" bIns="45720" anchor="t">
            <a:spAutoFit/>
          </a:bodyPr>
          <a:lstStyle/>
          <a:p>
            <a:pPr marL="12700" marR="5080" lvl="0" indent="86360" algn="r" defTabSz="914400" rtl="0" eaLnBrk="1" fontAlgn="auto" latinLnBrk="0" hangingPunct="1">
              <a:lnSpc>
                <a:spcPct val="100000"/>
              </a:lnSpc>
              <a:spcBef>
                <a:spcPts val="100"/>
              </a:spcBef>
              <a:spcAft>
                <a:spcPts val="0"/>
              </a:spcAft>
              <a:buClrTx/>
              <a:buSzTx/>
              <a:buFontTx/>
              <a:buNone/>
              <a:tabLst/>
              <a:defRPr/>
            </a:pPr>
            <a:r>
              <a:rPr kumimoji="0" lang="en-US" sz="800" b="0" i="0" u="none" strike="noStrike" kern="1200" cap="none" spc="-5" normalizeH="0" baseline="0" noProof="0" dirty="0" err="1">
                <a:ln>
                  <a:noFill/>
                </a:ln>
                <a:solidFill>
                  <a:srgbClr val="162731"/>
                </a:solidFill>
                <a:effectLst/>
                <a:uLnTx/>
                <a:uFillTx/>
                <a:latin typeface="Calibri"/>
                <a:ea typeface="+mn-ea"/>
                <a:cs typeface="Calibri"/>
              </a:rPr>
              <a:t>Vesco</a:t>
            </a:r>
            <a:r>
              <a:rPr kumimoji="0" lang="en-US" sz="800" b="0" i="0" u="none" strike="noStrike" kern="1200" cap="none" spc="-5" normalizeH="0" baseline="0" noProof="0" dirty="0">
                <a:ln>
                  <a:noFill/>
                </a:ln>
                <a:solidFill>
                  <a:srgbClr val="162731"/>
                </a:solidFill>
                <a:effectLst/>
                <a:uLnTx/>
                <a:uFillTx/>
                <a:latin typeface="Calibri"/>
                <a:ea typeface="+mn-ea"/>
                <a:cs typeface="Calibri"/>
              </a:rPr>
              <a:t> et al. </a:t>
            </a:r>
            <a:r>
              <a:rPr kumimoji="0" lang="en-US" sz="800" b="0" i="0" u="none" strike="noStrike" kern="1200" cap="none" spc="0" normalizeH="0" baseline="0" noProof="0" dirty="0">
                <a:ln>
                  <a:noFill/>
                </a:ln>
                <a:solidFill>
                  <a:srgbClr val="162731"/>
                </a:solidFill>
                <a:effectLst/>
                <a:uLnTx/>
                <a:uFillTx/>
                <a:latin typeface="Calibri"/>
                <a:ea typeface="+mn-ea"/>
                <a:cs typeface="Calibri"/>
              </a:rPr>
              <a:t>(2011) </a:t>
            </a:r>
            <a:r>
              <a:rPr kumimoji="0" lang="en-US" sz="800" b="0" i="0" u="none" strike="noStrike" kern="1200" cap="none" spc="-5" normalizeH="0" baseline="0" noProof="0" dirty="0">
                <a:ln>
                  <a:noFill/>
                </a:ln>
                <a:solidFill>
                  <a:srgbClr val="162731"/>
                </a:solidFill>
                <a:effectLst/>
                <a:uLnTx/>
                <a:uFillTx/>
                <a:latin typeface="Calibri"/>
                <a:ea typeface="+mn-ea"/>
                <a:cs typeface="Calibri"/>
              </a:rPr>
              <a:t>Risk Factors and Other Epidemiologic Considerations</a:t>
            </a:r>
            <a:r>
              <a:rPr kumimoji="0" lang="en-US" sz="800" b="0" i="0" u="none" strike="noStrike" kern="1200" cap="none" spc="80" normalizeH="0" baseline="0" noProof="0" dirty="0">
                <a:ln>
                  <a:noFill/>
                </a:ln>
                <a:solidFill>
                  <a:srgbClr val="162731"/>
                </a:solidFill>
                <a:effectLst/>
                <a:uLnTx/>
                <a:uFillTx/>
                <a:latin typeface="Calibri"/>
                <a:ea typeface="+mn-ea"/>
                <a:cs typeface="Calibri"/>
              </a:rPr>
              <a:t> </a:t>
            </a:r>
            <a:r>
              <a:rPr kumimoji="0" lang="en-US" sz="800" b="0" i="0" u="none" strike="noStrike" kern="1200" cap="none" spc="-5" normalizeH="0" baseline="0" noProof="0" dirty="0">
                <a:ln>
                  <a:noFill/>
                </a:ln>
                <a:solidFill>
                  <a:srgbClr val="162731"/>
                </a:solidFill>
                <a:effectLst/>
                <a:uLnTx/>
                <a:uFillTx/>
                <a:latin typeface="Calibri"/>
                <a:ea typeface="+mn-ea"/>
                <a:cs typeface="Calibri"/>
              </a:rPr>
              <a:t>for</a:t>
            </a:r>
            <a:r>
              <a:rPr kumimoji="0" lang="en-US" sz="800" b="0" i="0" u="none" strike="noStrike" kern="1200" cap="none" spc="15" normalizeH="0" baseline="0" noProof="0" dirty="0">
                <a:ln>
                  <a:noFill/>
                </a:ln>
                <a:solidFill>
                  <a:srgbClr val="162731"/>
                </a:solidFill>
                <a:effectLst/>
                <a:uLnTx/>
                <a:uFillTx/>
                <a:latin typeface="Calibri"/>
                <a:ea typeface="+mn-ea"/>
                <a:cs typeface="Calibri"/>
              </a:rPr>
              <a:t> </a:t>
            </a:r>
            <a:r>
              <a:rPr kumimoji="0" lang="en-US" sz="800" b="0" i="0" u="none" strike="noStrike" kern="1200" cap="none" spc="-5" normalizeH="0" baseline="0" noProof="0" dirty="0">
                <a:ln>
                  <a:noFill/>
                </a:ln>
                <a:solidFill>
                  <a:srgbClr val="162731"/>
                </a:solidFill>
                <a:effectLst/>
                <a:uLnTx/>
                <a:uFillTx/>
                <a:latin typeface="Calibri"/>
                <a:ea typeface="+mn-ea"/>
                <a:cs typeface="Calibri"/>
              </a:rPr>
              <a:t>Cervical </a:t>
            </a:r>
            <a:r>
              <a:rPr kumimoji="0" lang="en-US" sz="800" b="0" i="0" u="none" strike="noStrike" kern="1200" cap="none" spc="0" normalizeH="0" baseline="0" noProof="0" dirty="0">
                <a:ln>
                  <a:noFill/>
                </a:ln>
                <a:solidFill>
                  <a:srgbClr val="162731"/>
                </a:solidFill>
                <a:effectLst/>
                <a:uLnTx/>
                <a:uFillTx/>
                <a:latin typeface="Calibri"/>
                <a:ea typeface="+mn-ea"/>
                <a:cs typeface="Calibri"/>
              </a:rPr>
              <a:t> </a:t>
            </a:r>
            <a:r>
              <a:rPr kumimoji="0" lang="en-US" sz="800" b="0" i="0" u="none" strike="noStrike" kern="1200" cap="none" spc="-5" normalizeH="0" baseline="0" noProof="0" dirty="0">
                <a:ln>
                  <a:noFill/>
                </a:ln>
                <a:solidFill>
                  <a:srgbClr val="162731"/>
                </a:solidFill>
                <a:effectLst/>
                <a:uLnTx/>
                <a:uFillTx/>
                <a:latin typeface="Calibri"/>
                <a:ea typeface="+mn-ea"/>
                <a:cs typeface="Calibri"/>
              </a:rPr>
              <a:t>Cancer Screening: </a:t>
            </a:r>
            <a:r>
              <a:rPr kumimoji="0" lang="en-US" sz="800" b="0" i="0" u="none" strike="noStrike" kern="1200" cap="none" spc="0" normalizeH="0" baseline="0" noProof="0" dirty="0">
                <a:ln>
                  <a:noFill/>
                </a:ln>
                <a:solidFill>
                  <a:srgbClr val="162731"/>
                </a:solidFill>
                <a:effectLst/>
                <a:uLnTx/>
                <a:uFillTx/>
                <a:latin typeface="Calibri"/>
                <a:ea typeface="+mn-ea"/>
                <a:cs typeface="Calibri"/>
              </a:rPr>
              <a:t>A </a:t>
            </a:r>
            <a:r>
              <a:rPr kumimoji="0" lang="en-US" sz="800" b="0" i="0" u="none" strike="noStrike" kern="1200" cap="none" spc="-5" normalizeH="0" baseline="0" noProof="0" dirty="0">
                <a:ln>
                  <a:noFill/>
                </a:ln>
                <a:solidFill>
                  <a:srgbClr val="162731"/>
                </a:solidFill>
                <a:effectLst/>
                <a:uLnTx/>
                <a:uFillTx/>
                <a:latin typeface="Calibri"/>
                <a:ea typeface="+mn-ea"/>
                <a:cs typeface="Calibri"/>
              </a:rPr>
              <a:t>Narrative Review for the </a:t>
            </a:r>
            <a:r>
              <a:rPr kumimoji="0" lang="en-US" sz="800" b="0" i="0" u="none" strike="noStrike" kern="1200" cap="none" spc="0" normalizeH="0" baseline="0" noProof="0" dirty="0">
                <a:ln>
                  <a:noFill/>
                </a:ln>
                <a:solidFill>
                  <a:srgbClr val="162731"/>
                </a:solidFill>
                <a:effectLst/>
                <a:uLnTx/>
                <a:uFillTx/>
                <a:latin typeface="Calibri"/>
                <a:ea typeface="+mn-ea"/>
                <a:cs typeface="Calibri"/>
              </a:rPr>
              <a:t>U.S. </a:t>
            </a:r>
            <a:r>
              <a:rPr kumimoji="0" lang="en-US" sz="800" b="0" i="0" u="none" strike="noStrike" kern="1200" cap="none" spc="-5" normalizeH="0" baseline="0" noProof="0" dirty="0">
                <a:ln>
                  <a:noFill/>
                </a:ln>
                <a:solidFill>
                  <a:srgbClr val="162731"/>
                </a:solidFill>
                <a:effectLst/>
                <a:uLnTx/>
                <a:uFillTx/>
                <a:latin typeface="Calibri"/>
                <a:ea typeface="+mn-ea"/>
                <a:cs typeface="Calibri"/>
              </a:rPr>
              <a:t>Preventive Services Task Force.</a:t>
            </a:r>
            <a:r>
              <a:rPr kumimoji="0" lang="en-US" sz="800" b="0" i="0" u="none" strike="noStrike" kern="1200" cap="none" spc="75" normalizeH="0" baseline="0" noProof="0" dirty="0">
                <a:ln>
                  <a:noFill/>
                </a:ln>
                <a:solidFill>
                  <a:srgbClr val="162731"/>
                </a:solidFill>
                <a:effectLst/>
                <a:uLnTx/>
                <a:uFillTx/>
                <a:latin typeface="Calibri"/>
                <a:ea typeface="+mn-ea"/>
                <a:cs typeface="Calibri"/>
              </a:rPr>
              <a:t> </a:t>
            </a:r>
            <a:r>
              <a:rPr kumimoji="0" lang="en-US" sz="800" b="0" i="1" u="none" strike="noStrike" kern="1200" cap="none" spc="-5" normalizeH="0" baseline="0" noProof="0" dirty="0">
                <a:ln>
                  <a:noFill/>
                </a:ln>
                <a:solidFill>
                  <a:srgbClr val="162731"/>
                </a:solidFill>
                <a:effectLst/>
                <a:uLnTx/>
                <a:uFillTx/>
                <a:latin typeface="Calibri"/>
                <a:ea typeface="+mn-ea"/>
                <a:cs typeface="Calibri"/>
              </a:rPr>
              <a:t>Ann</a:t>
            </a:r>
            <a:endParaRPr kumimoji="0" lang="en-US" sz="800" b="0" i="0" u="none" strike="noStrike" kern="1200" cap="none" spc="0" normalizeH="0" baseline="0" noProof="0" dirty="0">
              <a:ln>
                <a:noFill/>
              </a:ln>
              <a:solidFill>
                <a:srgbClr val="595959"/>
              </a:solidFill>
              <a:effectLst/>
              <a:uLnTx/>
              <a:uFillTx/>
              <a:latin typeface="Calibri"/>
              <a:ea typeface="+mn-ea"/>
              <a:cs typeface="Calibri"/>
            </a:endParaRPr>
          </a:p>
          <a:p>
            <a:pPr marL="0" marR="6350" lvl="0" indent="0" algn="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5" normalizeH="0" baseline="0" noProof="0" dirty="0">
                <a:ln>
                  <a:noFill/>
                </a:ln>
                <a:solidFill>
                  <a:srgbClr val="162731"/>
                </a:solidFill>
                <a:effectLst/>
                <a:uLnTx/>
                <a:uFillTx/>
                <a:latin typeface="Calibri"/>
                <a:ea typeface="+mn-ea"/>
                <a:cs typeface="Calibri"/>
              </a:rPr>
              <a:t>Intern Med</a:t>
            </a:r>
            <a:r>
              <a:rPr kumimoji="0" lang="en-US" sz="800" b="0" i="0" u="none" strike="noStrike" kern="1200" cap="none" spc="-5" normalizeH="0" baseline="0" noProof="0" dirty="0">
                <a:ln>
                  <a:noFill/>
                </a:ln>
                <a:solidFill>
                  <a:srgbClr val="162731"/>
                </a:solidFill>
                <a:effectLst/>
                <a:uLnTx/>
                <a:uFillTx/>
                <a:latin typeface="Calibri"/>
                <a:ea typeface="+mn-ea"/>
                <a:cs typeface="Calibri"/>
              </a:rPr>
              <a:t>, </a:t>
            </a:r>
            <a:r>
              <a:rPr kumimoji="0" lang="en-US" sz="800" b="0" i="0" u="none" strike="noStrike" kern="1200" cap="none" spc="0" normalizeH="0" baseline="0" noProof="0" dirty="0">
                <a:ln>
                  <a:noFill/>
                </a:ln>
                <a:solidFill>
                  <a:srgbClr val="162731"/>
                </a:solidFill>
                <a:effectLst/>
                <a:uLnTx/>
                <a:uFillTx/>
                <a:latin typeface="Calibri"/>
                <a:ea typeface="+mn-ea"/>
                <a:cs typeface="Calibri"/>
              </a:rPr>
              <a:t>155,</a:t>
            </a:r>
            <a:r>
              <a:rPr kumimoji="0" lang="en-US" sz="800" b="0" i="0" u="none" strike="noStrike" kern="1200" cap="none" spc="-80" normalizeH="0" baseline="0" noProof="0" dirty="0">
                <a:ln>
                  <a:noFill/>
                </a:ln>
                <a:solidFill>
                  <a:srgbClr val="162731"/>
                </a:solidFill>
                <a:effectLst/>
                <a:uLnTx/>
                <a:uFillTx/>
                <a:latin typeface="Calibri"/>
                <a:ea typeface="+mn-ea"/>
                <a:cs typeface="Calibri"/>
              </a:rPr>
              <a:t> </a:t>
            </a:r>
            <a:r>
              <a:rPr kumimoji="0" lang="en-US" sz="800" b="0" i="0" u="none" strike="noStrike" kern="1200" cap="none" spc="-5" normalizeH="0" baseline="0" noProof="0" dirty="0">
                <a:ln>
                  <a:noFill/>
                </a:ln>
                <a:solidFill>
                  <a:srgbClr val="162731"/>
                </a:solidFill>
                <a:effectLst/>
                <a:uLnTx/>
                <a:uFillTx/>
                <a:latin typeface="Calibri"/>
                <a:ea typeface="+mn-ea"/>
                <a:cs typeface="Calibri"/>
              </a:rPr>
              <a:t>698-705.</a:t>
            </a:r>
            <a:endParaRPr kumimoji="0" lang="en-US" sz="800" b="0" i="0" u="none" strike="noStrike" kern="1200" cap="none" spc="0" normalizeH="0" baseline="0" noProof="0" dirty="0">
              <a:ln>
                <a:noFill/>
              </a:ln>
              <a:solidFill>
                <a:srgbClr val="595959"/>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lang="en-US" sz="550" b="0" i="0" u="none" strike="noStrike" kern="1200" cap="none" spc="0" normalizeH="0" baseline="0" noProof="0" dirty="0">
              <a:ln>
                <a:noFill/>
              </a:ln>
              <a:solidFill>
                <a:srgbClr val="595959"/>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5" normalizeH="0" baseline="0" noProof="0" dirty="0">
                <a:ln>
                  <a:noFill/>
                </a:ln>
                <a:solidFill>
                  <a:srgbClr val="162731"/>
                </a:solidFill>
                <a:effectLst/>
                <a:uLnTx/>
                <a:uFillTx/>
                <a:latin typeface="Calibri"/>
                <a:ea typeface="+mn-ea"/>
                <a:cs typeface="Calibri"/>
              </a:rPr>
              <a:t>Schiffman et al. </a:t>
            </a:r>
            <a:r>
              <a:rPr kumimoji="0" lang="en-US" sz="800" b="0" i="0" u="none" strike="noStrike" kern="1200" cap="none" spc="0" normalizeH="0" baseline="0" noProof="0" dirty="0">
                <a:ln>
                  <a:noFill/>
                </a:ln>
                <a:solidFill>
                  <a:srgbClr val="162731"/>
                </a:solidFill>
                <a:effectLst/>
                <a:uLnTx/>
                <a:uFillTx/>
                <a:latin typeface="Calibri"/>
                <a:ea typeface="+mn-ea"/>
                <a:cs typeface="Calibri"/>
              </a:rPr>
              <a:t>(2011) Human </a:t>
            </a:r>
            <a:r>
              <a:rPr kumimoji="0" lang="en-US" sz="800" b="0" i="0" u="none" strike="noStrike" kern="1200" cap="none" spc="-5" normalizeH="0" baseline="0" noProof="0" dirty="0">
                <a:ln>
                  <a:noFill/>
                </a:ln>
                <a:solidFill>
                  <a:srgbClr val="162731"/>
                </a:solidFill>
                <a:effectLst/>
                <a:uLnTx/>
                <a:uFillTx/>
                <a:latin typeface="Calibri"/>
                <a:ea typeface="+mn-ea"/>
                <a:cs typeface="Calibri"/>
              </a:rPr>
              <a:t>Papillomavirus Testing in the Prevention of</a:t>
            </a:r>
            <a:r>
              <a:rPr kumimoji="0" lang="en-US" sz="800" b="0" i="0" u="none" strike="noStrike" kern="1200" cap="none" spc="100" normalizeH="0" baseline="0" noProof="0" dirty="0">
                <a:ln>
                  <a:noFill/>
                </a:ln>
                <a:solidFill>
                  <a:srgbClr val="162731"/>
                </a:solidFill>
                <a:effectLst/>
                <a:uLnTx/>
                <a:uFillTx/>
                <a:latin typeface="Calibri"/>
                <a:ea typeface="+mn-ea"/>
                <a:cs typeface="Calibri"/>
              </a:rPr>
              <a:t> </a:t>
            </a:r>
            <a:r>
              <a:rPr kumimoji="0" lang="en-US" sz="800" b="0" i="0" u="none" strike="noStrike" kern="1200" cap="none" spc="-5" normalizeH="0" baseline="0" noProof="0" dirty="0">
                <a:ln>
                  <a:noFill/>
                </a:ln>
                <a:solidFill>
                  <a:srgbClr val="162731"/>
                </a:solidFill>
                <a:effectLst/>
                <a:uLnTx/>
                <a:uFillTx/>
                <a:latin typeface="Calibri"/>
                <a:ea typeface="+mn-ea"/>
                <a:cs typeface="Calibri"/>
              </a:rPr>
              <a:t>Cervical</a:t>
            </a:r>
            <a:endParaRPr kumimoji="0" lang="en-US" sz="800" b="0" i="0" u="none" strike="noStrike" kern="1200" cap="none" spc="0" normalizeH="0" baseline="0" noProof="0" dirty="0">
              <a:ln>
                <a:noFill/>
              </a:ln>
              <a:solidFill>
                <a:srgbClr val="595959"/>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5" normalizeH="0" baseline="0" noProof="0" dirty="0">
                <a:ln>
                  <a:noFill/>
                </a:ln>
                <a:solidFill>
                  <a:srgbClr val="162731"/>
                </a:solidFill>
                <a:effectLst/>
                <a:uLnTx/>
                <a:uFillTx/>
                <a:latin typeface="Calibri"/>
                <a:ea typeface="+mn-ea"/>
                <a:cs typeface="Calibri"/>
              </a:rPr>
              <a:t>Cancer. </a:t>
            </a:r>
            <a:r>
              <a:rPr kumimoji="0" lang="en-US" sz="800" b="0" i="1" u="none" strike="noStrike" kern="1200" cap="none" spc="0" normalizeH="0" baseline="0" noProof="0" dirty="0">
                <a:ln>
                  <a:noFill/>
                </a:ln>
                <a:solidFill>
                  <a:srgbClr val="162731"/>
                </a:solidFill>
                <a:effectLst/>
                <a:uLnTx/>
                <a:uFillTx/>
                <a:latin typeface="Calibri"/>
                <a:ea typeface="+mn-ea"/>
                <a:cs typeface="Calibri"/>
              </a:rPr>
              <a:t>J </a:t>
            </a:r>
            <a:r>
              <a:rPr kumimoji="0" lang="en-US" sz="800" b="0" i="1" u="none" strike="noStrike" kern="1200" cap="none" spc="-5" normalizeH="0" baseline="0" noProof="0" dirty="0">
                <a:ln>
                  <a:noFill/>
                </a:ln>
                <a:solidFill>
                  <a:srgbClr val="162731"/>
                </a:solidFill>
                <a:effectLst/>
                <a:uLnTx/>
                <a:uFillTx/>
                <a:latin typeface="Calibri"/>
                <a:ea typeface="+mn-ea"/>
                <a:cs typeface="Calibri"/>
              </a:rPr>
              <a:t>Natl Cancer Inst</a:t>
            </a:r>
            <a:r>
              <a:rPr kumimoji="0" lang="en-US" sz="800" b="0" i="0" u="none" strike="noStrike" kern="1200" cap="none" spc="-5" normalizeH="0" baseline="0" noProof="0" dirty="0">
                <a:ln>
                  <a:noFill/>
                </a:ln>
                <a:solidFill>
                  <a:srgbClr val="162731"/>
                </a:solidFill>
                <a:effectLst/>
                <a:uLnTx/>
                <a:uFillTx/>
                <a:latin typeface="Calibri"/>
                <a:ea typeface="+mn-ea"/>
                <a:cs typeface="Calibri"/>
              </a:rPr>
              <a:t>,103(5),</a:t>
            </a:r>
            <a:r>
              <a:rPr kumimoji="0" lang="en-US" sz="800" b="0" i="0" u="none" strike="noStrike" kern="1200" cap="none" spc="-70" normalizeH="0" baseline="0" noProof="0" dirty="0">
                <a:ln>
                  <a:noFill/>
                </a:ln>
                <a:solidFill>
                  <a:srgbClr val="162731"/>
                </a:solidFill>
                <a:effectLst/>
                <a:uLnTx/>
                <a:uFillTx/>
                <a:latin typeface="Calibri"/>
                <a:ea typeface="+mn-ea"/>
                <a:cs typeface="Calibri"/>
              </a:rPr>
              <a:t> </a:t>
            </a:r>
            <a:r>
              <a:rPr kumimoji="0" lang="en-US" sz="800" b="0" i="0" u="none" strike="noStrike" kern="1200" cap="none" spc="0" normalizeH="0" baseline="0" noProof="0" dirty="0">
                <a:ln>
                  <a:noFill/>
                </a:ln>
                <a:solidFill>
                  <a:srgbClr val="162731"/>
                </a:solidFill>
                <a:effectLst/>
                <a:uLnTx/>
                <a:uFillTx/>
                <a:latin typeface="Calibri"/>
                <a:ea typeface="+mn-ea"/>
                <a:cs typeface="Calibri"/>
              </a:rPr>
              <a:t>368-383</a:t>
            </a:r>
            <a:endParaRPr kumimoji="0" lang="en-US" sz="800" b="0" i="0" u="none" strike="noStrike" kern="1200" cap="none" spc="0" normalizeH="0" baseline="0" noProof="0" dirty="0">
              <a:ln>
                <a:noFill/>
              </a:ln>
              <a:solidFill>
                <a:srgbClr val="F3F3F3">
                  <a:lumMod val="10000"/>
                </a:srgbClr>
              </a:solidFill>
              <a:effectLst/>
              <a:uLnTx/>
              <a:uFillTx/>
              <a:latin typeface="Calibri"/>
              <a:ea typeface="+mn-ea"/>
              <a:cs typeface="Calibri"/>
            </a:endParaRPr>
          </a:p>
        </p:txBody>
      </p:sp>
      <p:pic>
        <p:nvPicPr>
          <p:cNvPr id="6" name="Picture 5" descr="Gay man lifting rainbow flag">
            <a:extLst>
              <a:ext uri="{FF2B5EF4-FFF2-40B4-BE49-F238E27FC236}">
                <a16:creationId xmlns:a16="http://schemas.microsoft.com/office/drawing/2014/main" id="{208E18F3-2616-9790-13CB-1460F0AC1E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41553" y="1461949"/>
            <a:ext cx="6103887" cy="4071282"/>
          </a:xfrm>
          <a:prstGeom prst="rect">
            <a:avLst/>
          </a:prstGeom>
        </p:spPr>
      </p:pic>
      <p:sp>
        <p:nvSpPr>
          <p:cNvPr id="42" name="object 3">
            <a:extLst>
              <a:ext uri="{FF2B5EF4-FFF2-40B4-BE49-F238E27FC236}">
                <a16:creationId xmlns:a16="http://schemas.microsoft.com/office/drawing/2014/main" id="{9C0F1B51-A088-42AA-9B94-CE48A67F277C}"/>
              </a:ext>
            </a:extLst>
          </p:cNvPr>
          <p:cNvSpPr txBox="1"/>
          <p:nvPr/>
        </p:nvSpPr>
        <p:spPr>
          <a:xfrm>
            <a:off x="190798" y="1927900"/>
            <a:ext cx="5510464" cy="2559675"/>
          </a:xfrm>
          <a:prstGeom prst="rect">
            <a:avLst/>
          </a:prstGeom>
        </p:spPr>
        <p:txBody>
          <a:bodyPr vert="horz" wrap="square" lIns="0" tIns="88900" rIns="0" bIns="0" rtlCol="0">
            <a:spAutoFit/>
          </a:bodyPr>
          <a:lstStyle/>
          <a:p>
            <a:pPr marL="12065" marR="0" lvl="0" algn="l" defTabSz="914400" rtl="0" eaLnBrk="1" fontAlgn="auto" latinLnBrk="0" hangingPunct="1">
              <a:lnSpc>
                <a:spcPct val="100000"/>
              </a:lnSpc>
              <a:spcBef>
                <a:spcPts val="700"/>
              </a:spcBef>
              <a:spcAft>
                <a:spcPts val="0"/>
              </a:spcAft>
              <a:buClr>
                <a:srgbClr val="233E99"/>
              </a:buClr>
              <a:buSzPct val="89583"/>
              <a:tabLst>
                <a:tab pos="303530" algn="l"/>
                <a:tab pos="304165" algn="l"/>
              </a:tabLst>
              <a:defRPr/>
            </a:pPr>
            <a:r>
              <a:rPr kumimoji="0" sz="2800" b="0" i="0" u="none" strike="noStrike" kern="1200" cap="none" spc="-10" normalizeH="0" baseline="0" noProof="0" dirty="0">
                <a:ln>
                  <a:noFill/>
                </a:ln>
                <a:solidFill>
                  <a:srgbClr val="162731"/>
                </a:solidFill>
                <a:effectLst/>
                <a:uLnTx/>
                <a:uFillTx/>
                <a:latin typeface="Calibri"/>
                <a:ea typeface="+mn-ea"/>
                <a:cs typeface="Calibri"/>
              </a:rPr>
              <a:t>HPV </a:t>
            </a:r>
            <a:r>
              <a:rPr kumimoji="0" sz="2800" b="0" i="0" u="none" strike="noStrike" kern="1200" cap="none" spc="-5" normalizeH="0" baseline="0" noProof="0" dirty="0">
                <a:ln>
                  <a:noFill/>
                </a:ln>
                <a:solidFill>
                  <a:srgbClr val="162731"/>
                </a:solidFill>
                <a:effectLst/>
                <a:uLnTx/>
                <a:uFillTx/>
                <a:latin typeface="Calibri"/>
                <a:ea typeface="+mn-ea"/>
                <a:cs typeface="Calibri"/>
              </a:rPr>
              <a:t>risk increases</a:t>
            </a:r>
            <a:r>
              <a:rPr kumimoji="0" sz="2800" b="0" i="0" u="none" strike="noStrike" kern="1200" cap="none" spc="-25" normalizeH="0" baseline="0" noProof="0" dirty="0">
                <a:ln>
                  <a:noFill/>
                </a:ln>
                <a:solidFill>
                  <a:srgbClr val="162731"/>
                </a:solidFill>
                <a:effectLst/>
                <a:uLnTx/>
                <a:uFillTx/>
                <a:latin typeface="Calibri"/>
                <a:ea typeface="+mn-ea"/>
                <a:cs typeface="Calibri"/>
              </a:rPr>
              <a:t> </a:t>
            </a:r>
            <a:r>
              <a:rPr kumimoji="0" sz="2800" b="0" i="0" u="none" strike="noStrike" kern="1200" cap="none" spc="0" normalizeH="0" baseline="0" noProof="0" dirty="0">
                <a:ln>
                  <a:noFill/>
                </a:ln>
                <a:solidFill>
                  <a:srgbClr val="162731"/>
                </a:solidFill>
                <a:effectLst/>
                <a:uLnTx/>
                <a:uFillTx/>
                <a:latin typeface="Calibri"/>
                <a:ea typeface="+mn-ea"/>
                <a:cs typeface="Calibri"/>
              </a:rPr>
              <a:t>with:</a:t>
            </a:r>
            <a:endParaRPr kumimoji="0" sz="2800" b="0" i="0" u="none" strike="noStrike" kern="1200" cap="none" spc="0" normalizeH="0" baseline="0" noProof="0" dirty="0">
              <a:ln>
                <a:noFill/>
              </a:ln>
              <a:solidFill>
                <a:srgbClr val="595959"/>
              </a:solidFill>
              <a:effectLst/>
              <a:uLnTx/>
              <a:uFillTx/>
              <a:latin typeface="Calibri"/>
              <a:ea typeface="+mn-ea"/>
              <a:cs typeface="Calibri"/>
            </a:endParaRPr>
          </a:p>
          <a:p>
            <a:pPr marL="751840" lvl="1" indent="-273050">
              <a:spcBef>
                <a:spcPts val="509"/>
              </a:spcBef>
              <a:buClr>
                <a:srgbClr val="00A5E3"/>
              </a:buClr>
              <a:buFont typeface="Wingdings"/>
              <a:buChar char=""/>
              <a:tabLst>
                <a:tab pos="751205" algn="l"/>
                <a:tab pos="751840" algn="l"/>
              </a:tabLst>
              <a:defRPr/>
            </a:pPr>
            <a:r>
              <a:rPr kumimoji="0" lang="en-US" sz="2400" b="0" i="0" u="none" strike="noStrike" kern="1200" cap="none" spc="0" normalizeH="0" baseline="0" noProof="0" dirty="0">
                <a:ln>
                  <a:noFill/>
                </a:ln>
                <a:solidFill>
                  <a:srgbClr val="162731"/>
                </a:solidFill>
                <a:effectLst/>
                <a:uLnTx/>
                <a:uFillTx/>
                <a:latin typeface="Calibri"/>
                <a:ea typeface="+mn-ea"/>
                <a:cs typeface="Calibri"/>
              </a:rPr>
              <a:t>Increased n</a:t>
            </a:r>
            <a:r>
              <a:rPr kumimoji="0" sz="2400" b="0" i="0" u="none" strike="noStrike" kern="1200" cap="none" spc="0" normalizeH="0" baseline="0" noProof="0" dirty="0">
                <a:ln>
                  <a:noFill/>
                </a:ln>
                <a:solidFill>
                  <a:srgbClr val="162731"/>
                </a:solidFill>
                <a:effectLst/>
                <a:uLnTx/>
                <a:uFillTx/>
                <a:latin typeface="Calibri"/>
                <a:ea typeface="+mn-ea"/>
                <a:cs typeface="Calibri"/>
              </a:rPr>
              <a:t>umber </a:t>
            </a:r>
            <a:r>
              <a:rPr kumimoji="0" sz="2400" b="0" i="0" u="none" strike="noStrike" kern="1200" cap="none" spc="-5" normalizeH="0" baseline="0" noProof="0" dirty="0">
                <a:ln>
                  <a:noFill/>
                </a:ln>
                <a:solidFill>
                  <a:srgbClr val="162731"/>
                </a:solidFill>
                <a:effectLst/>
                <a:uLnTx/>
                <a:uFillTx/>
                <a:latin typeface="Calibri"/>
                <a:ea typeface="+mn-ea"/>
                <a:cs typeface="Calibri"/>
              </a:rPr>
              <a:t>of </a:t>
            </a:r>
            <a:r>
              <a:rPr kumimoji="0" sz="2400" b="0" i="0" u="none" strike="noStrike" kern="1200" cap="none" spc="-10" normalizeH="0" baseline="0" noProof="0" dirty="0">
                <a:ln>
                  <a:noFill/>
                </a:ln>
                <a:solidFill>
                  <a:srgbClr val="162731"/>
                </a:solidFill>
                <a:effectLst/>
                <a:uLnTx/>
                <a:uFillTx/>
                <a:latin typeface="Calibri"/>
                <a:ea typeface="+mn-ea"/>
                <a:cs typeface="Calibri"/>
              </a:rPr>
              <a:t>lifetime </a:t>
            </a:r>
            <a:r>
              <a:rPr kumimoji="0" sz="2400" b="0" i="0" u="none" strike="noStrike" kern="1200" cap="none" spc="-15" normalizeH="0" baseline="0" noProof="0" dirty="0">
                <a:ln>
                  <a:noFill/>
                </a:ln>
                <a:solidFill>
                  <a:srgbClr val="162731"/>
                </a:solidFill>
                <a:effectLst/>
                <a:uLnTx/>
                <a:uFillTx/>
                <a:latin typeface="Calibri"/>
                <a:ea typeface="+mn-ea"/>
                <a:cs typeface="Calibri"/>
              </a:rPr>
              <a:t>sexual</a:t>
            </a:r>
            <a:r>
              <a:rPr kumimoji="0" sz="2400" b="0" i="0" u="none" strike="noStrike" kern="1200" cap="none" spc="35" normalizeH="0" baseline="0" noProof="0" dirty="0">
                <a:ln>
                  <a:noFill/>
                </a:ln>
                <a:solidFill>
                  <a:srgbClr val="162731"/>
                </a:solidFill>
                <a:effectLst/>
                <a:uLnTx/>
                <a:uFillTx/>
                <a:latin typeface="Calibri"/>
                <a:ea typeface="+mn-ea"/>
                <a:cs typeface="Calibri"/>
              </a:rPr>
              <a:t> </a:t>
            </a:r>
            <a:r>
              <a:rPr kumimoji="0" sz="2400" b="0" i="0" u="none" strike="noStrike" kern="1200" cap="none" spc="-5" normalizeH="0" baseline="0" noProof="0" dirty="0">
                <a:ln>
                  <a:noFill/>
                </a:ln>
                <a:solidFill>
                  <a:srgbClr val="162731"/>
                </a:solidFill>
                <a:effectLst/>
                <a:uLnTx/>
                <a:uFillTx/>
                <a:latin typeface="Calibri"/>
                <a:ea typeface="+mn-ea"/>
                <a:cs typeface="Calibri"/>
              </a:rPr>
              <a:t>partners</a:t>
            </a:r>
            <a:endParaRPr kumimoji="0" sz="2400" b="0" i="0" u="none" strike="noStrike" kern="1200" cap="none" spc="0" normalizeH="0" baseline="0" noProof="0" dirty="0">
              <a:ln>
                <a:noFill/>
              </a:ln>
              <a:solidFill>
                <a:srgbClr val="595959"/>
              </a:solidFill>
              <a:effectLst/>
              <a:uLnTx/>
              <a:uFillTx/>
              <a:latin typeface="Calibri"/>
              <a:ea typeface="+mn-ea"/>
              <a:cs typeface="Calibri"/>
            </a:endParaRPr>
          </a:p>
          <a:p>
            <a:pPr marL="751840" lvl="1" indent="-273050">
              <a:spcBef>
                <a:spcPts val="480"/>
              </a:spcBef>
              <a:buClr>
                <a:srgbClr val="00A5E3"/>
              </a:buClr>
              <a:buFont typeface="Wingdings"/>
              <a:buChar char=""/>
              <a:tabLst>
                <a:tab pos="751205" algn="l"/>
                <a:tab pos="751840" algn="l"/>
              </a:tabLst>
              <a:defRPr/>
            </a:pPr>
            <a:r>
              <a:rPr kumimoji="0" sz="2400" b="0" i="0" u="none" strike="noStrike" kern="1200" cap="none" spc="-5" normalizeH="0" baseline="0" noProof="0" dirty="0">
                <a:ln>
                  <a:noFill/>
                </a:ln>
                <a:solidFill>
                  <a:srgbClr val="162731"/>
                </a:solidFill>
                <a:effectLst/>
                <a:uLnTx/>
                <a:uFillTx/>
                <a:latin typeface="Calibri"/>
                <a:ea typeface="+mn-ea"/>
                <a:cs typeface="Calibri"/>
              </a:rPr>
              <a:t>Immunocompromised individuals</a:t>
            </a:r>
            <a:endParaRPr kumimoji="0" lang="en-US" sz="2400" b="0" i="0" u="none" strike="noStrike" kern="1200" cap="none" spc="-5" normalizeH="0" baseline="0" noProof="0" dirty="0">
              <a:ln>
                <a:noFill/>
              </a:ln>
              <a:solidFill>
                <a:srgbClr val="162731"/>
              </a:solidFill>
              <a:effectLst/>
              <a:uLnTx/>
              <a:uFillTx/>
              <a:latin typeface="Calibri"/>
              <a:ea typeface="+mn-ea"/>
              <a:cs typeface="Calibri"/>
            </a:endParaRPr>
          </a:p>
          <a:p>
            <a:pPr marL="751840" lvl="1" indent="-273050">
              <a:spcBef>
                <a:spcPts val="480"/>
              </a:spcBef>
              <a:buClr>
                <a:srgbClr val="00A5E3"/>
              </a:buClr>
              <a:buFont typeface="Wingdings"/>
              <a:buChar char=""/>
              <a:tabLst>
                <a:tab pos="751205" algn="l"/>
                <a:tab pos="751840" algn="l"/>
              </a:tabLst>
              <a:defRPr/>
            </a:pPr>
            <a:r>
              <a:rPr kumimoji="0" sz="2400" b="0" i="0" u="none" strike="noStrike" kern="1200" cap="none" spc="-10" normalizeH="0" baseline="0" noProof="0" dirty="0">
                <a:ln>
                  <a:noFill/>
                </a:ln>
                <a:solidFill>
                  <a:srgbClr val="162731"/>
                </a:solidFill>
                <a:effectLst/>
                <a:uLnTx/>
                <a:uFillTx/>
                <a:latin typeface="Calibri"/>
                <a:ea typeface="+mn-ea"/>
                <a:cs typeface="Calibri"/>
              </a:rPr>
              <a:t>Co-infection </a:t>
            </a:r>
            <a:r>
              <a:rPr kumimoji="0" lang="en-US" sz="2400" b="0" i="0" u="none" strike="noStrike" kern="1200" cap="none" spc="-5" normalizeH="0" baseline="0" noProof="0" dirty="0">
                <a:ln>
                  <a:noFill/>
                </a:ln>
                <a:solidFill>
                  <a:srgbClr val="162731"/>
                </a:solidFill>
                <a:effectLst/>
                <a:uLnTx/>
                <a:uFillTx/>
                <a:latin typeface="Calibri"/>
                <a:ea typeface="+mn-ea"/>
                <a:cs typeface="Calibri"/>
              </a:rPr>
              <a:t>with</a:t>
            </a:r>
            <a:r>
              <a:rPr kumimoji="0" sz="2400" b="0" i="0" u="none" strike="noStrike" kern="1200" cap="none" spc="-5" normalizeH="0" baseline="0" noProof="0" dirty="0">
                <a:ln>
                  <a:noFill/>
                </a:ln>
                <a:solidFill>
                  <a:srgbClr val="162731"/>
                </a:solidFill>
                <a:effectLst/>
                <a:uLnTx/>
                <a:uFillTx/>
                <a:latin typeface="Calibri"/>
                <a:ea typeface="+mn-ea"/>
                <a:cs typeface="Calibri"/>
              </a:rPr>
              <a:t> other </a:t>
            </a:r>
            <a:r>
              <a:rPr kumimoji="0" sz="2400" b="0" i="0" u="none" strike="noStrike" kern="1200" cap="none" spc="-10" normalizeH="0" baseline="0" noProof="0" dirty="0">
                <a:ln>
                  <a:noFill/>
                </a:ln>
                <a:solidFill>
                  <a:srgbClr val="162731"/>
                </a:solidFill>
                <a:effectLst/>
                <a:uLnTx/>
                <a:uFillTx/>
                <a:latin typeface="Calibri"/>
                <a:ea typeface="+mn-ea"/>
                <a:cs typeface="Calibri"/>
              </a:rPr>
              <a:t>sexually transmitted</a:t>
            </a:r>
            <a:r>
              <a:rPr kumimoji="0" sz="2400" b="0" i="0" u="none" strike="noStrike" kern="1200" cap="none" spc="30" normalizeH="0" baseline="0" noProof="0" dirty="0">
                <a:ln>
                  <a:noFill/>
                </a:ln>
                <a:solidFill>
                  <a:srgbClr val="162731"/>
                </a:solidFill>
                <a:effectLst/>
                <a:uLnTx/>
                <a:uFillTx/>
                <a:latin typeface="Calibri"/>
                <a:ea typeface="+mn-ea"/>
                <a:cs typeface="Calibri"/>
              </a:rPr>
              <a:t> </a:t>
            </a:r>
            <a:r>
              <a:rPr kumimoji="0" lang="en-US" sz="2400" b="0" i="0" u="none" strike="noStrike" kern="1200" cap="none" spc="-5" normalizeH="0" baseline="0" noProof="0" dirty="0">
                <a:ln>
                  <a:noFill/>
                </a:ln>
                <a:solidFill>
                  <a:srgbClr val="162731"/>
                </a:solidFill>
                <a:effectLst/>
                <a:uLnTx/>
                <a:uFillTx/>
                <a:latin typeface="Calibri"/>
                <a:ea typeface="+mn-ea"/>
                <a:cs typeface="Calibri"/>
              </a:rPr>
              <a:t>infections</a:t>
            </a:r>
            <a:endParaRPr kumimoji="0" sz="2400" b="0" i="0" u="none" strike="noStrike" kern="1200" cap="none" spc="0" normalizeH="0" baseline="0" noProof="0" dirty="0">
              <a:ln>
                <a:noFill/>
              </a:ln>
              <a:solidFill>
                <a:srgbClr val="595959"/>
              </a:solidFill>
              <a:effectLst/>
              <a:uLnTx/>
              <a:uFillTx/>
              <a:latin typeface="Calibri"/>
              <a:ea typeface="+mn-ea"/>
              <a:cs typeface="Calibri"/>
            </a:endParaRPr>
          </a:p>
        </p:txBody>
      </p:sp>
    </p:spTree>
    <p:extLst>
      <p:ext uri="{BB962C8B-B14F-4D97-AF65-F5344CB8AC3E}">
        <p14:creationId xmlns:p14="http://schemas.microsoft.com/office/powerpoint/2010/main" val="16274839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0D9BF6-230D-4666-E0BB-9844AA588082}"/>
              </a:ext>
            </a:extLst>
          </p:cNvPr>
          <p:cNvSpPr/>
          <p:nvPr/>
        </p:nvSpPr>
        <p:spPr>
          <a:xfrm>
            <a:off x="478971" y="5885393"/>
            <a:ext cx="957943" cy="77437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B2F212C6-8907-2442-9AB7-0A38B63F180E}" type="slidenum">
              <a:rPr kumimoji="0" lang="en-US" sz="1050" b="0" i="0" u="none" strike="noStrike" kern="1200" cap="none" spc="0" normalizeH="0" baseline="0" noProof="0" smtClean="0">
                <a:ln>
                  <a:noFill/>
                </a:ln>
                <a:solidFill>
                  <a:srgbClr val="1B365D"/>
                </a:solidFill>
                <a:effectLst/>
                <a:uLnTx/>
                <a:uFillTx/>
                <a:latin typeface="Source Sans Pro" charset="0"/>
              </a:rPr>
              <a:pPr marL="0" marR="0" lvl="0" indent="0" algn="r" defTabSz="914400" rtl="0" eaLnBrk="1" fontAlgn="auto" latinLnBrk="0" hangingPunct="1">
                <a:lnSpc>
                  <a:spcPct val="90000"/>
                </a:lnSpc>
                <a:spcBef>
                  <a:spcPts val="0"/>
                </a:spcBef>
                <a:spcAft>
                  <a:spcPts val="0"/>
                </a:spcAft>
                <a:buClrTx/>
                <a:buSzTx/>
                <a:buFontTx/>
                <a:buNone/>
                <a:tabLst/>
                <a:defRPr/>
              </a:pPr>
              <a:t>19</a:t>
            </a:fld>
            <a:endParaRPr kumimoji="0" lang="en-US" sz="1050" b="0" i="0" u="none" strike="noStrike" kern="1200" cap="none" spc="0" normalizeH="0" baseline="0" noProof="0">
              <a:ln>
                <a:noFill/>
              </a:ln>
              <a:solidFill>
                <a:srgbClr val="1B365D"/>
              </a:solidFill>
              <a:effectLst/>
              <a:uLnTx/>
              <a:uFillTx/>
              <a:latin typeface="Source Sans Pro" charset="0"/>
            </a:endParaRPr>
          </a:p>
        </p:txBody>
      </p:sp>
      <p:sp>
        <p:nvSpPr>
          <p:cNvPr id="7" name="Text Placeholder 1">
            <a:extLst>
              <a:ext uri="{FF2B5EF4-FFF2-40B4-BE49-F238E27FC236}">
                <a16:creationId xmlns:a16="http://schemas.microsoft.com/office/drawing/2014/main" id="{354939FE-E6D5-4C8E-8E2A-C48D934DE59A}"/>
              </a:ext>
            </a:extLst>
          </p:cNvPr>
          <p:cNvSpPr>
            <a:spLocks noGrp="1"/>
          </p:cNvSpPr>
          <p:nvPr>
            <p:ph type="body" sz="quarter" idx="18"/>
          </p:nvPr>
        </p:nvSpPr>
        <p:spPr>
          <a:xfrm>
            <a:off x="1372145" y="318949"/>
            <a:ext cx="4390695" cy="1143000"/>
          </a:xfrm>
        </p:spPr>
        <p:txBody>
          <a:bodyPr vert="horz" lIns="0" tIns="0" rIns="0" bIns="0" rtlCol="0" anchor="t">
            <a:noAutofit/>
          </a:bodyPr>
          <a:lstStyle/>
          <a:p>
            <a:r>
              <a:rPr lang="en-US">
                <a:solidFill>
                  <a:srgbClr val="007C88"/>
                </a:solidFill>
                <a:latin typeface="Calibri"/>
                <a:ea typeface="Source Sans Pro"/>
                <a:cs typeface="Calibri"/>
              </a:rPr>
              <a:t>USE THE 5 “Ps”</a:t>
            </a:r>
            <a:endParaRPr lang="en-US" sz="4400">
              <a:solidFill>
                <a:srgbClr val="007C88"/>
              </a:solidFill>
              <a:latin typeface="Calibri"/>
              <a:ea typeface="Source Sans Pro"/>
              <a:cs typeface="Calibri"/>
            </a:endParaRPr>
          </a:p>
        </p:txBody>
      </p:sp>
      <p:sp>
        <p:nvSpPr>
          <p:cNvPr id="10" name="TextBox 9">
            <a:extLst>
              <a:ext uri="{FF2B5EF4-FFF2-40B4-BE49-F238E27FC236}">
                <a16:creationId xmlns:a16="http://schemas.microsoft.com/office/drawing/2014/main" id="{08A10747-E712-47B4-A1FE-1ABF1F1EDF35}"/>
              </a:ext>
            </a:extLst>
          </p:cNvPr>
          <p:cNvSpPr txBox="1"/>
          <p:nvPr/>
        </p:nvSpPr>
        <p:spPr>
          <a:xfrm>
            <a:off x="1339877" y="1474267"/>
            <a:ext cx="4756123" cy="308161"/>
          </a:xfrm>
          <a:prstGeom prst="rect">
            <a:avLst/>
          </a:prstGeom>
          <a:noFill/>
        </p:spPr>
        <p:txBody>
          <a:bodyPr wrap="square" lIns="0" tIns="0" rIns="0" bIns="0" rtlCol="0">
            <a:spAutoFit/>
          </a:bodyPr>
          <a:lstStyle/>
          <a:p>
            <a:pPr marL="0" marR="0" lvl="0" indent="-60958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rPr>
              <a:t>Partners</a:t>
            </a:r>
            <a:endParaRPr kumimoji="0" lang="ms-MY" sz="2000" b="0"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endParaRPr>
          </a:p>
        </p:txBody>
      </p:sp>
      <p:grpSp>
        <p:nvGrpSpPr>
          <p:cNvPr id="11" name="Group 10">
            <a:extLst>
              <a:ext uri="{FF2B5EF4-FFF2-40B4-BE49-F238E27FC236}">
                <a16:creationId xmlns:a16="http://schemas.microsoft.com/office/drawing/2014/main" id="{090FF055-86AB-4AD2-9C2C-5DAE7EA99FA9}"/>
              </a:ext>
            </a:extLst>
          </p:cNvPr>
          <p:cNvGrpSpPr/>
          <p:nvPr/>
        </p:nvGrpSpPr>
        <p:grpSpPr>
          <a:xfrm>
            <a:off x="685799" y="1392114"/>
            <a:ext cx="621910" cy="615553"/>
            <a:chOff x="685800" y="1981200"/>
            <a:chExt cx="609600" cy="615553"/>
          </a:xfrm>
        </p:grpSpPr>
        <p:sp>
          <p:nvSpPr>
            <p:cNvPr id="12" name="TextBox 11">
              <a:extLst>
                <a:ext uri="{FF2B5EF4-FFF2-40B4-BE49-F238E27FC236}">
                  <a16:creationId xmlns:a16="http://schemas.microsoft.com/office/drawing/2014/main" id="{92C136FD-1A80-4A92-BE02-58BA67D214DC}"/>
                </a:ext>
              </a:extLst>
            </p:cNvPr>
            <p:cNvSpPr txBox="1"/>
            <p:nvPr/>
          </p:nvSpPr>
          <p:spPr>
            <a:xfrm>
              <a:off x="685800" y="1981200"/>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a:ln>
                    <a:noFill/>
                  </a:ln>
                  <a:solidFill>
                    <a:srgbClr val="007C88"/>
                  </a:solidFill>
                  <a:effectLst/>
                  <a:uLnTx/>
                  <a:uFillTx/>
                  <a:latin typeface="Calibri"/>
                  <a:ea typeface="Source Sans Pro"/>
                  <a:cs typeface="Calibri"/>
                </a:rPr>
                <a:t>1</a:t>
              </a:r>
            </a:p>
          </p:txBody>
        </p:sp>
        <p:cxnSp>
          <p:nvCxnSpPr>
            <p:cNvPr id="13" name="Straight Connector 12">
              <a:extLst>
                <a:ext uri="{FF2B5EF4-FFF2-40B4-BE49-F238E27FC236}">
                  <a16:creationId xmlns:a16="http://schemas.microsoft.com/office/drawing/2014/main" id="{C83DF47E-D9B3-4693-B681-844BBFDBAFA9}"/>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15F578BA-BB60-4919-813C-B9B18E930569}"/>
              </a:ext>
            </a:extLst>
          </p:cNvPr>
          <p:cNvSpPr txBox="1"/>
          <p:nvPr/>
        </p:nvSpPr>
        <p:spPr>
          <a:xfrm>
            <a:off x="1284122" y="2494359"/>
            <a:ext cx="5009954" cy="308161"/>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rPr>
              <a:t>Practices</a:t>
            </a:r>
            <a:endParaRPr kumimoji="0" lang="ms-MY" sz="2000" b="0"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endParaRPr>
          </a:p>
        </p:txBody>
      </p:sp>
      <p:grpSp>
        <p:nvGrpSpPr>
          <p:cNvPr id="16" name="Group 15">
            <a:extLst>
              <a:ext uri="{FF2B5EF4-FFF2-40B4-BE49-F238E27FC236}">
                <a16:creationId xmlns:a16="http://schemas.microsoft.com/office/drawing/2014/main" id="{86020B98-A996-4AB1-924A-777DA8A87677}"/>
              </a:ext>
            </a:extLst>
          </p:cNvPr>
          <p:cNvGrpSpPr/>
          <p:nvPr/>
        </p:nvGrpSpPr>
        <p:grpSpPr>
          <a:xfrm>
            <a:off x="685799" y="2367736"/>
            <a:ext cx="654078" cy="615553"/>
            <a:chOff x="685800" y="1981200"/>
            <a:chExt cx="609600" cy="615553"/>
          </a:xfrm>
        </p:grpSpPr>
        <p:sp>
          <p:nvSpPr>
            <p:cNvPr id="17" name="TextBox 16">
              <a:extLst>
                <a:ext uri="{FF2B5EF4-FFF2-40B4-BE49-F238E27FC236}">
                  <a16:creationId xmlns:a16="http://schemas.microsoft.com/office/drawing/2014/main" id="{8F139E7C-942D-448C-B4D7-791C129F2996}"/>
                </a:ext>
              </a:extLst>
            </p:cNvPr>
            <p:cNvSpPr txBox="1"/>
            <p:nvPr/>
          </p:nvSpPr>
          <p:spPr>
            <a:xfrm>
              <a:off x="685800" y="1981200"/>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a:ln>
                    <a:noFill/>
                  </a:ln>
                  <a:solidFill>
                    <a:srgbClr val="007C88"/>
                  </a:solidFill>
                  <a:effectLst/>
                  <a:uLnTx/>
                  <a:uFillTx/>
                  <a:latin typeface="Calibri"/>
                  <a:ea typeface="Source Sans Pro"/>
                  <a:cs typeface="Calibri"/>
                </a:rPr>
                <a:t>2</a:t>
              </a:r>
            </a:p>
          </p:txBody>
        </p:sp>
        <p:cxnSp>
          <p:nvCxnSpPr>
            <p:cNvPr id="18" name="Straight Connector 17">
              <a:extLst>
                <a:ext uri="{FF2B5EF4-FFF2-40B4-BE49-F238E27FC236}">
                  <a16:creationId xmlns:a16="http://schemas.microsoft.com/office/drawing/2014/main" id="{395D0B72-7422-4E01-AC28-A8A1A8A16EC2}"/>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a:extLst>
              <a:ext uri="{FF2B5EF4-FFF2-40B4-BE49-F238E27FC236}">
                <a16:creationId xmlns:a16="http://schemas.microsoft.com/office/drawing/2014/main" id="{561E0B8D-4440-41BA-B154-C04C1E4122E3}"/>
              </a:ext>
            </a:extLst>
          </p:cNvPr>
          <p:cNvSpPr txBox="1"/>
          <p:nvPr/>
        </p:nvSpPr>
        <p:spPr>
          <a:xfrm>
            <a:off x="1291387" y="3436707"/>
            <a:ext cx="5140277" cy="308161"/>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a:ea typeface="Source Sans Pro Light"/>
                <a:cs typeface="Calibri"/>
              </a:rPr>
              <a:t>Protection from STIs</a:t>
            </a:r>
            <a:endParaRPr kumimoji="0" lang="ms-MY" sz="2000" b="0" i="0" u="none" strike="noStrike" kern="1200" cap="none" spc="0" normalizeH="0" baseline="0" noProof="0" dirty="0">
              <a:ln>
                <a:noFill/>
              </a:ln>
              <a:solidFill>
                <a:srgbClr val="1B365D"/>
              </a:solidFill>
              <a:effectLst/>
              <a:uLnTx/>
              <a:uFillTx/>
              <a:latin typeface="Calibri" panose="020F0502020204030204" pitchFamily="34" charset="0"/>
              <a:ea typeface="Source Sans Pro Light" charset="0"/>
              <a:cs typeface="Calibri" panose="020F0502020204030204" pitchFamily="34" charset="0"/>
            </a:endParaRPr>
          </a:p>
        </p:txBody>
      </p:sp>
      <p:grpSp>
        <p:nvGrpSpPr>
          <p:cNvPr id="26" name="Group 25">
            <a:extLst>
              <a:ext uri="{FF2B5EF4-FFF2-40B4-BE49-F238E27FC236}">
                <a16:creationId xmlns:a16="http://schemas.microsoft.com/office/drawing/2014/main" id="{58CFE8E1-33DE-4C2C-969B-22D360064F9F}"/>
              </a:ext>
            </a:extLst>
          </p:cNvPr>
          <p:cNvGrpSpPr/>
          <p:nvPr/>
        </p:nvGrpSpPr>
        <p:grpSpPr>
          <a:xfrm>
            <a:off x="685799" y="3350155"/>
            <a:ext cx="675524" cy="615553"/>
            <a:chOff x="685800" y="1981200"/>
            <a:chExt cx="609600" cy="615553"/>
          </a:xfrm>
        </p:grpSpPr>
        <p:sp>
          <p:nvSpPr>
            <p:cNvPr id="27" name="TextBox 26">
              <a:extLst>
                <a:ext uri="{FF2B5EF4-FFF2-40B4-BE49-F238E27FC236}">
                  <a16:creationId xmlns:a16="http://schemas.microsoft.com/office/drawing/2014/main" id="{BD66BB41-83ED-4C3B-B86F-33FDB12F9DA7}"/>
                </a:ext>
              </a:extLst>
            </p:cNvPr>
            <p:cNvSpPr txBox="1"/>
            <p:nvPr/>
          </p:nvSpPr>
          <p:spPr>
            <a:xfrm>
              <a:off x="685800" y="1981200"/>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a:ln>
                    <a:noFill/>
                  </a:ln>
                  <a:solidFill>
                    <a:srgbClr val="007C88"/>
                  </a:solidFill>
                  <a:effectLst/>
                  <a:uLnTx/>
                  <a:uFillTx/>
                  <a:latin typeface="Calibri"/>
                  <a:ea typeface="Source Sans Pro"/>
                  <a:cs typeface="Calibri"/>
                </a:rPr>
                <a:t>3</a:t>
              </a:r>
            </a:p>
          </p:txBody>
        </p:sp>
        <p:cxnSp>
          <p:nvCxnSpPr>
            <p:cNvPr id="28" name="Straight Connector 27">
              <a:extLst>
                <a:ext uri="{FF2B5EF4-FFF2-40B4-BE49-F238E27FC236}">
                  <a16:creationId xmlns:a16="http://schemas.microsoft.com/office/drawing/2014/main" id="{2C9377EE-3A22-446C-B7C3-C46294E1E006}"/>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0" name="TextBox 29">
            <a:extLst>
              <a:ext uri="{FF2B5EF4-FFF2-40B4-BE49-F238E27FC236}">
                <a16:creationId xmlns:a16="http://schemas.microsoft.com/office/drawing/2014/main" id="{B51BAAA7-A1AC-4063-AD9B-D7651625FDB7}"/>
              </a:ext>
            </a:extLst>
          </p:cNvPr>
          <p:cNvSpPr txBox="1"/>
          <p:nvPr/>
        </p:nvSpPr>
        <p:spPr>
          <a:xfrm>
            <a:off x="1284122" y="4478020"/>
            <a:ext cx="4551456" cy="308161"/>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a:ea typeface="Source Sans Pro Light"/>
                <a:cs typeface="Calibri"/>
              </a:rPr>
              <a:t>Past reproductive and sexual history</a:t>
            </a:r>
            <a:endParaRPr kumimoji="0" lang="ms-MY" sz="2000" b="0" i="0" u="none" strike="noStrike" kern="1200" cap="none" spc="0" normalizeH="0" baseline="0" noProof="0" dirty="0">
              <a:ln>
                <a:noFill/>
              </a:ln>
              <a:solidFill>
                <a:srgbClr val="1B365D"/>
              </a:solidFill>
              <a:effectLst/>
              <a:uLnTx/>
              <a:uFillTx/>
              <a:latin typeface="Calibri"/>
              <a:ea typeface="Source Sans Pro Light"/>
              <a:cs typeface="Calibri"/>
            </a:endParaRPr>
          </a:p>
        </p:txBody>
      </p:sp>
      <p:grpSp>
        <p:nvGrpSpPr>
          <p:cNvPr id="31" name="Group 30">
            <a:extLst>
              <a:ext uri="{FF2B5EF4-FFF2-40B4-BE49-F238E27FC236}">
                <a16:creationId xmlns:a16="http://schemas.microsoft.com/office/drawing/2014/main" id="{C6361946-BAF1-40B5-9E54-82519A099506}"/>
              </a:ext>
            </a:extLst>
          </p:cNvPr>
          <p:cNvGrpSpPr/>
          <p:nvPr/>
        </p:nvGrpSpPr>
        <p:grpSpPr>
          <a:xfrm>
            <a:off x="685799" y="4320861"/>
            <a:ext cx="609600" cy="615553"/>
            <a:chOff x="685800" y="1981200"/>
            <a:chExt cx="609600" cy="615553"/>
          </a:xfrm>
        </p:grpSpPr>
        <p:sp>
          <p:nvSpPr>
            <p:cNvPr id="32" name="TextBox 31">
              <a:extLst>
                <a:ext uri="{FF2B5EF4-FFF2-40B4-BE49-F238E27FC236}">
                  <a16:creationId xmlns:a16="http://schemas.microsoft.com/office/drawing/2014/main" id="{F7265BD7-CFA3-4A36-A28F-9898024E5676}"/>
                </a:ext>
              </a:extLst>
            </p:cNvPr>
            <p:cNvSpPr txBox="1"/>
            <p:nvPr/>
          </p:nvSpPr>
          <p:spPr>
            <a:xfrm>
              <a:off x="685800" y="1981200"/>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007C88"/>
                  </a:solidFill>
                  <a:effectLst/>
                  <a:uLnTx/>
                  <a:uFillTx/>
                  <a:latin typeface="Calibri"/>
                  <a:ea typeface="Source Sans Pro"/>
                  <a:cs typeface="Calibri"/>
                </a:rPr>
                <a:t>4</a:t>
              </a:r>
            </a:p>
          </p:txBody>
        </p:sp>
        <p:cxnSp>
          <p:nvCxnSpPr>
            <p:cNvPr id="33" name="Straight Connector 32">
              <a:extLst>
                <a:ext uri="{FF2B5EF4-FFF2-40B4-BE49-F238E27FC236}">
                  <a16:creationId xmlns:a16="http://schemas.microsoft.com/office/drawing/2014/main" id="{02F6D143-C2E3-407F-B655-C4E3C410200E}"/>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63E1E172-975D-443C-9A71-8DF0F638201C}"/>
              </a:ext>
            </a:extLst>
          </p:cNvPr>
          <p:cNvSpPr txBox="1"/>
          <p:nvPr/>
        </p:nvSpPr>
        <p:spPr>
          <a:xfrm>
            <a:off x="7315200" y="6321213"/>
            <a:ext cx="6097712"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solidFill>
                  <a:srgbClr val="FFFFFF">
                    <a:lumMod val="95000"/>
                  </a:srgbClr>
                </a:solidFill>
                <a:effectLst/>
                <a:uLnTx/>
                <a:uFillTx/>
                <a:latin typeface="Calibri"/>
                <a:ea typeface="+mn-ea"/>
                <a:cs typeface="Calibri"/>
              </a:rPr>
              <a:t>©2022 American Cancer Society, Inc.</a:t>
            </a:r>
            <a:br>
              <a:rPr kumimoji="0" lang="en-US"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rPr>
            </a:br>
            <a:r>
              <a:rPr kumimoji="0" lang="en-US" sz="800" b="0" i="0" u="none" strike="noStrike" kern="1200" cap="none" spc="0" normalizeH="0" baseline="0" noProof="0">
                <a:ln>
                  <a:noFill/>
                </a:ln>
                <a:solidFill>
                  <a:srgbClr val="FFFFFF">
                    <a:lumMod val="95000"/>
                  </a:srgbClr>
                </a:solidFill>
                <a:effectLst/>
                <a:uLnTx/>
                <a:uFillTx/>
                <a:latin typeface="Calibri"/>
                <a:ea typeface="+mn-ea"/>
                <a:cs typeface="Calibri"/>
              </a:rPr>
              <a:t>Models used for illustrative purposes only.</a:t>
            </a:r>
          </a:p>
        </p:txBody>
      </p:sp>
      <p:sp>
        <p:nvSpPr>
          <p:cNvPr id="4" name="TextBox 3">
            <a:extLst>
              <a:ext uri="{FF2B5EF4-FFF2-40B4-BE49-F238E27FC236}">
                <a16:creationId xmlns:a16="http://schemas.microsoft.com/office/drawing/2014/main" id="{02FBBCFB-B7B5-36AE-3395-372673404228}"/>
              </a:ext>
            </a:extLst>
          </p:cNvPr>
          <p:cNvSpPr txBox="1"/>
          <p:nvPr/>
        </p:nvSpPr>
        <p:spPr>
          <a:xfrm>
            <a:off x="685800" y="953954"/>
            <a:ext cx="432748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33A0"/>
                </a:solidFill>
                <a:effectLst/>
                <a:uLnTx/>
                <a:uFillTx/>
                <a:latin typeface="Calibri" panose="020F0502020204030204" pitchFamily="34" charset="0"/>
                <a:ea typeface="+mn-ea"/>
                <a:cs typeface="Calibri" panose="020F0502020204030204" pitchFamily="34" charset="0"/>
              </a:rPr>
              <a:t>Sexual History Dialogue Guide</a:t>
            </a:r>
          </a:p>
        </p:txBody>
      </p:sp>
      <p:grpSp>
        <p:nvGrpSpPr>
          <p:cNvPr id="29" name="Group 28">
            <a:extLst>
              <a:ext uri="{FF2B5EF4-FFF2-40B4-BE49-F238E27FC236}">
                <a16:creationId xmlns:a16="http://schemas.microsoft.com/office/drawing/2014/main" id="{D39D2DA7-455E-F2ED-73B4-7D283DA42DA1}"/>
              </a:ext>
            </a:extLst>
          </p:cNvPr>
          <p:cNvGrpSpPr/>
          <p:nvPr/>
        </p:nvGrpSpPr>
        <p:grpSpPr>
          <a:xfrm>
            <a:off x="651895" y="5303280"/>
            <a:ext cx="675524" cy="615553"/>
            <a:chOff x="685800" y="1981200"/>
            <a:chExt cx="609600" cy="615553"/>
          </a:xfrm>
        </p:grpSpPr>
        <p:sp>
          <p:nvSpPr>
            <p:cNvPr id="35" name="TextBox 34">
              <a:extLst>
                <a:ext uri="{FF2B5EF4-FFF2-40B4-BE49-F238E27FC236}">
                  <a16:creationId xmlns:a16="http://schemas.microsoft.com/office/drawing/2014/main" id="{F37BE7A4-F7FF-195F-A905-58D4007C879E}"/>
                </a:ext>
              </a:extLst>
            </p:cNvPr>
            <p:cNvSpPr txBox="1"/>
            <p:nvPr/>
          </p:nvSpPr>
          <p:spPr>
            <a:xfrm>
              <a:off x="685800" y="1981200"/>
              <a:ext cx="609600"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a:ln>
                    <a:noFill/>
                  </a:ln>
                  <a:solidFill>
                    <a:srgbClr val="007C88"/>
                  </a:solidFill>
                  <a:effectLst/>
                  <a:uLnTx/>
                  <a:uFillTx/>
                  <a:latin typeface="Calibri"/>
                  <a:ea typeface="Source Sans Pro"/>
                  <a:cs typeface="Calibri"/>
                </a:rPr>
                <a:t>5</a:t>
              </a:r>
            </a:p>
          </p:txBody>
        </p:sp>
        <p:cxnSp>
          <p:nvCxnSpPr>
            <p:cNvPr id="37" name="Straight Connector 36">
              <a:extLst>
                <a:ext uri="{FF2B5EF4-FFF2-40B4-BE49-F238E27FC236}">
                  <a16:creationId xmlns:a16="http://schemas.microsoft.com/office/drawing/2014/main" id="{83823481-1E12-D60F-9F17-F73C42E4DC35}"/>
                </a:ext>
              </a:extLst>
            </p:cNvPr>
            <p:cNvCxnSpPr/>
            <p:nvPr/>
          </p:nvCxnSpPr>
          <p:spPr>
            <a:xfrm>
              <a:off x="1066800" y="2063353"/>
              <a:ext cx="0" cy="533400"/>
            </a:xfrm>
            <a:prstGeom prst="line">
              <a:avLst/>
            </a:prstGeom>
            <a:ln w="1270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a:extLst>
              <a:ext uri="{FF2B5EF4-FFF2-40B4-BE49-F238E27FC236}">
                <a16:creationId xmlns:a16="http://schemas.microsoft.com/office/drawing/2014/main" id="{BAA0A34A-E346-B8D6-D39A-BC97E46BDC2D}"/>
              </a:ext>
            </a:extLst>
          </p:cNvPr>
          <p:cNvSpPr txBox="1"/>
          <p:nvPr/>
        </p:nvSpPr>
        <p:spPr>
          <a:xfrm>
            <a:off x="1307709" y="5423701"/>
            <a:ext cx="4544191" cy="308161"/>
          </a:xfrm>
          <a:prstGeom prst="rect">
            <a:avLst/>
          </a:prstGeom>
          <a:noFill/>
        </p:spPr>
        <p:txBody>
          <a:bodyPr wrap="square" lIns="0" tIns="0" rIns="0" bIns="0" rtlCol="0" anchor="t">
            <a:spAutoFit/>
          </a:bodyPr>
          <a:lstStyle/>
          <a:p>
            <a:pPr marL="0" marR="0" lvl="0" indent="-608965" algn="l" defTabSz="914400" rtl="0" eaLnBrk="1" fontAlgn="auto" latinLnBrk="0" hangingPunct="1">
              <a:lnSpc>
                <a:spcPts val="2500"/>
              </a:lnSpc>
              <a:spcBef>
                <a:spcPts val="0"/>
              </a:spcBef>
              <a:spcAft>
                <a:spcPts val="0"/>
              </a:spcAft>
              <a:buClrTx/>
              <a:buSzTx/>
              <a:buFontTx/>
              <a:buNone/>
              <a:tabLst/>
              <a:defRPr/>
            </a:pPr>
            <a:r>
              <a:rPr kumimoji="0" lang="ms-MY" sz="2000" b="1" i="0" u="none" strike="noStrike" kern="1200" cap="none" spc="0" normalizeH="0" baseline="0" noProof="0" dirty="0">
                <a:ln>
                  <a:noFill/>
                </a:ln>
                <a:solidFill>
                  <a:srgbClr val="1B365D"/>
                </a:solidFill>
                <a:effectLst/>
                <a:uLnTx/>
                <a:uFillTx/>
                <a:latin typeface="Calibri"/>
                <a:ea typeface="Source Sans Pro Light"/>
                <a:cs typeface="Calibri"/>
              </a:rPr>
              <a:t>Pregnancy intention</a:t>
            </a:r>
            <a:endParaRPr kumimoji="0" lang="ms-MY" sz="2000" b="0" i="0" u="none" strike="noStrike" kern="1200" cap="none" spc="0" normalizeH="0" baseline="0" noProof="0" dirty="0">
              <a:ln>
                <a:noFill/>
              </a:ln>
              <a:solidFill>
                <a:srgbClr val="1B365D"/>
              </a:solidFill>
              <a:effectLst/>
              <a:uLnTx/>
              <a:uFillTx/>
              <a:latin typeface="Calibri"/>
              <a:ea typeface="Source Sans Pro Light"/>
              <a:cs typeface="Calibri"/>
            </a:endParaRPr>
          </a:p>
        </p:txBody>
      </p:sp>
      <p:sp>
        <p:nvSpPr>
          <p:cNvPr id="39" name="TextBox 38">
            <a:extLst>
              <a:ext uri="{FF2B5EF4-FFF2-40B4-BE49-F238E27FC236}">
                <a16:creationId xmlns:a16="http://schemas.microsoft.com/office/drawing/2014/main" id="{1C447E7F-6179-AFAF-986C-BAD0DB1CB21B}"/>
              </a:ext>
            </a:extLst>
          </p:cNvPr>
          <p:cNvSpPr txBox="1"/>
          <p:nvPr/>
        </p:nvSpPr>
        <p:spPr>
          <a:xfrm>
            <a:off x="5309329" y="6244174"/>
            <a:ext cx="2005871" cy="21544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dirty="0">
                <a:ln>
                  <a:noFill/>
                </a:ln>
                <a:solidFill>
                  <a:srgbClr val="F3F3F3">
                    <a:lumMod val="10000"/>
                  </a:srgbClr>
                </a:solidFill>
                <a:effectLst/>
                <a:uLnTx/>
                <a:uFillTx/>
                <a:latin typeface="Calibri"/>
                <a:ea typeface="+mn-ea"/>
                <a:cs typeface="Calibri"/>
              </a:rPr>
              <a:t>Source: Centers for Disease Control (CDC)</a:t>
            </a:r>
          </a:p>
        </p:txBody>
      </p:sp>
      <p:pic>
        <p:nvPicPr>
          <p:cNvPr id="6" name="Picture 5">
            <a:extLst>
              <a:ext uri="{FF2B5EF4-FFF2-40B4-BE49-F238E27FC236}">
                <a16:creationId xmlns:a16="http://schemas.microsoft.com/office/drawing/2014/main" id="{208E18F3-2616-9790-13CB-1460F0AC1E69}"/>
              </a:ext>
            </a:extLst>
          </p:cNvPr>
          <p:cNvPicPr>
            <a:picLocks noChangeAspect="1"/>
          </p:cNvPicPr>
          <p:nvPr/>
        </p:nvPicPr>
        <p:blipFill>
          <a:blip r:embed="rId3"/>
          <a:stretch>
            <a:fillRect/>
          </a:stretch>
        </p:blipFill>
        <p:spPr>
          <a:xfrm>
            <a:off x="7315200" y="1"/>
            <a:ext cx="4922502" cy="6858000"/>
          </a:xfrm>
          <a:prstGeom prst="rect">
            <a:avLst/>
          </a:prstGeom>
        </p:spPr>
      </p:pic>
    </p:spTree>
    <p:extLst>
      <p:ext uri="{BB962C8B-B14F-4D97-AF65-F5344CB8AC3E}">
        <p14:creationId xmlns:p14="http://schemas.microsoft.com/office/powerpoint/2010/main" val="33095598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A07D676-C558-4CA1-A908-23C1AD90F100}"/>
              </a:ext>
            </a:extLst>
          </p:cNvPr>
          <p:cNvSpPr txBox="1">
            <a:spLocks/>
          </p:cNvSpPr>
          <p:nvPr/>
        </p:nvSpPr>
        <p:spPr>
          <a:xfrm>
            <a:off x="7092768" y="2612571"/>
            <a:ext cx="4761185" cy="2747798"/>
          </a:xfrm>
          <a:prstGeom prst="rect">
            <a:avLst/>
          </a:prstGeom>
          <a:solidFill>
            <a:schemeClr val="bg1"/>
          </a:solidFill>
        </p:spPr>
        <p:txBody>
          <a:bodyPr vert="horz" lIns="0" tIns="0" rIns="0" bIns="0" rtlCol="0" anchor="b">
            <a:noAutofit/>
          </a:bodyPr>
          <a:lstStyle>
            <a:lvl1pPr algn="l" defTabSz="914400" rtl="0" eaLnBrk="1" latinLnBrk="0" hangingPunct="1">
              <a:lnSpc>
                <a:spcPct val="90000"/>
              </a:lnSpc>
              <a:spcBef>
                <a:spcPct val="0"/>
              </a:spcBef>
              <a:buNone/>
              <a:defRPr sz="4000" b="1" i="0" kern="1200" baseline="0">
                <a:solidFill>
                  <a:schemeClr val="tx1"/>
                </a:solidFill>
                <a:latin typeface="Source Sans Pro" panose="020B0503030403020204" pitchFamily="34" charset="77"/>
                <a:ea typeface="+mj-ea"/>
                <a:cs typeface="+mj-cs"/>
              </a:defRPr>
            </a:lvl1pPr>
          </a:lstStyle>
          <a:p>
            <a:pPr algn="ctr"/>
            <a:endParaRPr lang="en-US" sz="3200" dirty="0"/>
          </a:p>
          <a:p>
            <a:pPr algn="ctr"/>
            <a:r>
              <a:rPr lang="en-US" sz="3200" dirty="0"/>
              <a:t>LGBTQ+ and Cancer Care Through the Primary Care Lens Project ECHO: Session 3</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sz="3200" dirty="0"/>
          </a:p>
          <a:p>
            <a:pPr marL="0" marR="0" algn="ctr">
              <a:spcBef>
                <a:spcPts val="0"/>
              </a:spcBef>
              <a:spcAft>
                <a:spcPts val="0"/>
              </a:spcAft>
            </a:pPr>
            <a:r>
              <a:rPr lang="en-US" sz="3200" dirty="0"/>
              <a:t>“HPV Could Affect You and Me Whether We’re Cis, Straight, Queer, or LGBT”</a:t>
            </a:r>
          </a:p>
          <a:p>
            <a:pPr algn="ctr"/>
            <a:br>
              <a:rPr lang="en-US" sz="3200" dirty="0"/>
            </a:br>
            <a:r>
              <a:rPr lang="en-US" sz="2400" dirty="0">
                <a:solidFill>
                  <a:srgbClr val="C00000"/>
                </a:solidFill>
              </a:rPr>
              <a:t>8.26.2022</a:t>
            </a:r>
            <a:r>
              <a:rPr lang="en-US" sz="3200" dirty="0">
                <a:solidFill>
                  <a:srgbClr val="C00000"/>
                </a:solidFill>
              </a:rPr>
              <a:t> </a:t>
            </a:r>
          </a:p>
        </p:txBody>
      </p:sp>
      <p:pic>
        <p:nvPicPr>
          <p:cNvPr id="7" name="Picture 6">
            <a:extLst>
              <a:ext uri="{FF2B5EF4-FFF2-40B4-BE49-F238E27FC236}">
                <a16:creationId xmlns:a16="http://schemas.microsoft.com/office/drawing/2014/main" id="{05A45B7F-278B-490B-BC55-EF16757461E2}"/>
              </a:ext>
            </a:extLst>
          </p:cNvPr>
          <p:cNvPicPr>
            <a:picLocks noChangeAspect="1"/>
          </p:cNvPicPr>
          <p:nvPr/>
        </p:nvPicPr>
        <p:blipFill>
          <a:blip r:embed="rId3"/>
          <a:srcRect/>
          <a:stretch/>
        </p:blipFill>
        <p:spPr>
          <a:xfrm>
            <a:off x="7437120" y="5360369"/>
            <a:ext cx="3743565" cy="787249"/>
          </a:xfrm>
          <a:prstGeom prst="rect">
            <a:avLst/>
          </a:prstGeom>
        </p:spPr>
      </p:pic>
      <p:pic>
        <p:nvPicPr>
          <p:cNvPr id="6" name="Picture Placeholder 5" descr="Couple with matching Pride heart">
            <a:extLst>
              <a:ext uri="{FF2B5EF4-FFF2-40B4-BE49-F238E27FC236}">
                <a16:creationId xmlns:a16="http://schemas.microsoft.com/office/drawing/2014/main" id="{C4B05C17-1200-B84E-A955-732EDA8C18F4}"/>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p:blipFill>
        <p:spPr>
          <a:xfrm>
            <a:off x="647700" y="1545135"/>
            <a:ext cx="5448300" cy="376772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693767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4FF151E3-4747-45EE-95E0-1ECFBE2D3E1D}"/>
              </a:ext>
            </a:extLst>
          </p:cNvPr>
          <p:cNvSpPr>
            <a:spLocks noChangeAspect="1" noChangeArrowheads="1"/>
          </p:cNvSpPr>
          <p:nvPr/>
        </p:nvSpPr>
        <p:spPr bwMode="auto">
          <a:xfrm>
            <a:off x="2438400"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42FE570-F2F2-4135-899A-8B68AC832208}"/>
              </a:ext>
            </a:extLst>
          </p:cNvPr>
          <p:cNvSpPr/>
          <p:nvPr/>
        </p:nvSpPr>
        <p:spPr>
          <a:xfrm>
            <a:off x="-3509" y="-3509"/>
            <a:ext cx="12234110" cy="6860005"/>
          </a:xfrm>
          <a:prstGeom prst="rect">
            <a:avLst/>
          </a:prstGeom>
          <a:solidFill>
            <a:srgbClr val="007C8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1" name="Text Placeholder 3">
            <a:extLst>
              <a:ext uri="{FF2B5EF4-FFF2-40B4-BE49-F238E27FC236}">
                <a16:creationId xmlns:a16="http://schemas.microsoft.com/office/drawing/2014/main" id="{512B1326-2187-4873-A254-331DD4B5418F}"/>
              </a:ext>
            </a:extLst>
          </p:cNvPr>
          <p:cNvSpPr>
            <a:spLocks noGrp="1"/>
          </p:cNvSpPr>
          <p:nvPr>
            <p:ph type="body" sz="quarter" idx="18"/>
          </p:nvPr>
        </p:nvSpPr>
        <p:spPr>
          <a:xfrm>
            <a:off x="1002632" y="1807744"/>
            <a:ext cx="10186736" cy="2937711"/>
          </a:xfrm>
        </p:spPr>
        <p:txBody>
          <a:bodyPr vert="horz" lIns="0" tIns="0" rIns="0" bIns="0" rtlCol="0" anchor="t">
            <a:noAutofit/>
          </a:bodyPr>
          <a:lstStyle/>
          <a:p>
            <a:pPr algn="ctr"/>
            <a:r>
              <a:rPr lang="en-US" sz="7200">
                <a:solidFill>
                  <a:srgbClr val="FFFFFF"/>
                </a:solidFill>
                <a:latin typeface="Calibri"/>
                <a:ea typeface="Source Sans Pro"/>
                <a:cs typeface="Calibri"/>
              </a:rPr>
              <a:t>MISCONCEPTIONS ABOUT HPV CANCER RISKS AND SCREENING NEEDS</a:t>
            </a:r>
          </a:p>
        </p:txBody>
      </p:sp>
    </p:spTree>
    <p:extLst>
      <p:ext uri="{BB962C8B-B14F-4D97-AF65-F5344CB8AC3E}">
        <p14:creationId xmlns:p14="http://schemas.microsoft.com/office/powerpoint/2010/main" val="32002813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1" y="232807"/>
            <a:ext cx="10970682" cy="940642"/>
          </a:xfrm>
          <a:prstGeom prst="rect">
            <a:avLst/>
          </a:prstGeom>
        </p:spPr>
        <p:txBody>
          <a:bodyPr vert="horz" wrap="square" lIns="0" tIns="468630" rIns="0" bIns="0" rtlCol="0" anchor="t">
            <a:spAutoFit/>
          </a:bodyPr>
          <a:lstStyle/>
          <a:p>
            <a:pPr marL="12700" marR="5080">
              <a:lnSpc>
                <a:spcPct val="73000"/>
              </a:lnSpc>
              <a:spcBef>
                <a:spcPts val="1390"/>
              </a:spcBef>
            </a:pPr>
            <a:r>
              <a:rPr lang="en-US" spc="-5">
                <a:solidFill>
                  <a:srgbClr val="007C88"/>
                </a:solidFill>
                <a:latin typeface="Calibri" panose="020F0502020204030204" pitchFamily="34" charset="0"/>
                <a:cs typeface="Calibri" panose="020F0502020204030204" pitchFamily="34" charset="0"/>
              </a:rPr>
              <a:t>CHALLENGING ASSUMPTIONS: </a:t>
            </a:r>
            <a:r>
              <a:rPr lang="en-US" spc="-10">
                <a:solidFill>
                  <a:srgbClr val="007C88"/>
                </a:solidFill>
                <a:latin typeface="Calibri" panose="020F0502020204030204" pitchFamily="34" charset="0"/>
                <a:cs typeface="Calibri" panose="020F0502020204030204" pitchFamily="34" charset="0"/>
              </a:rPr>
              <a:t>HPV </a:t>
            </a:r>
            <a:r>
              <a:rPr lang="en-US" spc="-5">
                <a:solidFill>
                  <a:srgbClr val="007C88"/>
                </a:solidFill>
                <a:latin typeface="Calibri" panose="020F0502020204030204" pitchFamily="34" charset="0"/>
                <a:cs typeface="Calibri" panose="020F0502020204030204" pitchFamily="34" charset="0"/>
              </a:rPr>
              <a:t>TRANSMISSION</a:t>
            </a:r>
          </a:p>
        </p:txBody>
      </p:sp>
      <p:sp>
        <p:nvSpPr>
          <p:cNvPr id="3" name="object 3"/>
          <p:cNvSpPr txBox="1"/>
          <p:nvPr/>
        </p:nvSpPr>
        <p:spPr>
          <a:xfrm>
            <a:off x="698500" y="1678521"/>
            <a:ext cx="6553646" cy="3503523"/>
          </a:xfrm>
          <a:prstGeom prst="rect">
            <a:avLst/>
          </a:prstGeom>
        </p:spPr>
        <p:txBody>
          <a:bodyPr vert="horz" wrap="square" lIns="0" tIns="12700" rIns="0" bIns="0" rtlCol="0">
            <a:spAutoFit/>
          </a:bodyPr>
          <a:lstStyle/>
          <a:p>
            <a:pPr marL="303530" marR="97790" lvl="0" indent="-291465" algn="l" defTabSz="914400" rtl="0" eaLnBrk="1" fontAlgn="auto" latinLnBrk="0" hangingPunct="1">
              <a:lnSpc>
                <a:spcPct val="100000"/>
              </a:lnSpc>
              <a:spcBef>
                <a:spcPts val="100"/>
              </a:spcBef>
              <a:spcAft>
                <a:spcPts val="0"/>
              </a:spcAft>
              <a:buClr>
                <a:srgbClr val="233E99"/>
              </a:buClr>
              <a:buSzPct val="89583"/>
              <a:buFont typeface="Wingdings"/>
              <a:buChar char=""/>
              <a:tabLst>
                <a:tab pos="303530" algn="l"/>
                <a:tab pos="304165" algn="l"/>
              </a:tabLst>
              <a:defRPr/>
            </a:pPr>
            <a:r>
              <a:rPr kumimoji="0" sz="2400" b="0" i="0" u="none" strike="noStrike" kern="1200" cap="none" spc="-10" normalizeH="0" baseline="0" noProof="0" dirty="0">
                <a:ln>
                  <a:noFill/>
                </a:ln>
                <a:solidFill>
                  <a:srgbClr val="162731"/>
                </a:solidFill>
                <a:effectLst/>
                <a:uLnTx/>
                <a:uFillTx/>
                <a:latin typeface="Calibri"/>
                <a:ea typeface="+mn-ea"/>
                <a:cs typeface="Calibri"/>
              </a:rPr>
              <a:t>HPV can </a:t>
            </a:r>
            <a:r>
              <a:rPr kumimoji="0" sz="2400" b="0" i="0" u="none" strike="noStrike" kern="1200" cap="none" spc="-5" normalizeH="0" baseline="0" noProof="0" dirty="0">
                <a:ln>
                  <a:noFill/>
                </a:ln>
                <a:solidFill>
                  <a:srgbClr val="162731"/>
                </a:solidFill>
                <a:effectLst/>
                <a:uLnTx/>
                <a:uFillTx/>
                <a:latin typeface="Calibri"/>
                <a:ea typeface="+mn-ea"/>
                <a:cs typeface="Calibri"/>
              </a:rPr>
              <a:t>be </a:t>
            </a:r>
            <a:r>
              <a:rPr kumimoji="0" sz="2400" b="0" i="0" u="none" strike="noStrike" kern="1200" cap="none" spc="-15" normalizeH="0" baseline="0" noProof="0" dirty="0">
                <a:ln>
                  <a:noFill/>
                </a:ln>
                <a:solidFill>
                  <a:srgbClr val="162731"/>
                </a:solidFill>
                <a:effectLst/>
                <a:uLnTx/>
                <a:uFillTx/>
                <a:latin typeface="Calibri"/>
                <a:ea typeface="+mn-ea"/>
                <a:cs typeface="Calibri"/>
              </a:rPr>
              <a:t>transmitted </a:t>
            </a:r>
            <a:r>
              <a:rPr kumimoji="0" sz="2400" b="0" i="0" u="none" strike="noStrike" kern="1200" cap="none" spc="-10" normalizeH="0" baseline="0" noProof="0" dirty="0">
                <a:ln>
                  <a:noFill/>
                </a:ln>
                <a:solidFill>
                  <a:srgbClr val="162731"/>
                </a:solidFill>
                <a:effectLst/>
                <a:uLnTx/>
                <a:uFillTx/>
                <a:latin typeface="Calibri"/>
                <a:ea typeface="+mn-ea"/>
                <a:cs typeface="Calibri"/>
              </a:rPr>
              <a:t>through </a:t>
            </a:r>
            <a:r>
              <a:rPr kumimoji="0" sz="2400" b="0" i="0" u="none" strike="noStrike" kern="1200" cap="none" spc="-20" normalizeH="0" baseline="0" noProof="0" dirty="0">
                <a:ln>
                  <a:noFill/>
                </a:ln>
                <a:solidFill>
                  <a:srgbClr val="162731"/>
                </a:solidFill>
                <a:effectLst/>
                <a:uLnTx/>
                <a:uFillTx/>
                <a:latin typeface="Calibri"/>
                <a:ea typeface="+mn-ea"/>
                <a:cs typeface="Calibri"/>
              </a:rPr>
              <a:t>any </a:t>
            </a:r>
            <a:r>
              <a:rPr kumimoji="0" sz="2400" b="0" i="0" u="none" strike="noStrike" kern="1200" cap="none" spc="-5" normalizeH="0" baseline="0" noProof="0" dirty="0">
                <a:ln>
                  <a:noFill/>
                </a:ln>
                <a:solidFill>
                  <a:srgbClr val="162731"/>
                </a:solidFill>
                <a:effectLst/>
                <a:uLnTx/>
                <a:uFillTx/>
                <a:latin typeface="Calibri"/>
                <a:ea typeface="+mn-ea"/>
                <a:cs typeface="Calibri"/>
              </a:rPr>
              <a:t>skin-to-skin</a:t>
            </a:r>
            <a:r>
              <a:rPr kumimoji="0" sz="2400" b="0" i="0" u="none" strike="noStrike" kern="1200" cap="none" spc="0" normalizeH="0" baseline="0" noProof="0" dirty="0">
                <a:ln>
                  <a:noFill/>
                </a:ln>
                <a:solidFill>
                  <a:srgbClr val="162731"/>
                </a:solidFill>
                <a:effectLst/>
                <a:uLnTx/>
                <a:uFillTx/>
                <a:latin typeface="Calibri"/>
                <a:ea typeface="+mn-ea"/>
                <a:cs typeface="Calibri"/>
              </a:rPr>
              <a:t> </a:t>
            </a:r>
            <a:r>
              <a:rPr kumimoji="0" sz="2400" b="0" i="0" u="none" strike="noStrike" kern="1200" cap="none" spc="-10" normalizeH="0" baseline="0" noProof="0" dirty="0">
                <a:ln>
                  <a:noFill/>
                </a:ln>
                <a:solidFill>
                  <a:srgbClr val="162731"/>
                </a:solidFill>
                <a:effectLst/>
                <a:uLnTx/>
                <a:uFillTx/>
                <a:latin typeface="Calibri"/>
                <a:ea typeface="+mn-ea"/>
                <a:cs typeface="Calibri"/>
              </a:rPr>
              <a:t>contact</a:t>
            </a:r>
            <a:endParaRPr kumimoji="0" sz="2400" b="0" i="0" u="none" strike="noStrike" kern="1200" cap="none" spc="0" normalizeH="0" baseline="0" noProof="0" dirty="0">
              <a:ln>
                <a:noFill/>
              </a:ln>
              <a:solidFill>
                <a:srgbClr val="595959"/>
              </a:solidFill>
              <a:effectLst/>
              <a:uLnTx/>
              <a:uFillTx/>
              <a:latin typeface="Calibri"/>
              <a:ea typeface="+mn-ea"/>
              <a:cs typeface="Calibri"/>
            </a:endParaRPr>
          </a:p>
          <a:p>
            <a:pPr marL="751840" marR="0" lvl="1" indent="-273050" algn="l" defTabSz="914400" rtl="0" eaLnBrk="1" fontAlgn="auto" latinLnBrk="0" hangingPunct="1">
              <a:lnSpc>
                <a:spcPct val="100000"/>
              </a:lnSpc>
              <a:spcBef>
                <a:spcPts val="505"/>
              </a:spcBef>
              <a:spcAft>
                <a:spcPts val="0"/>
              </a:spcAft>
              <a:buClr>
                <a:srgbClr val="00A5E3"/>
              </a:buClr>
              <a:buSzTx/>
              <a:buFont typeface="Wingdings"/>
              <a:buChar char=""/>
              <a:tabLst>
                <a:tab pos="751205" algn="l"/>
                <a:tab pos="751840" algn="l"/>
              </a:tabLst>
              <a:defRPr/>
            </a:pPr>
            <a:r>
              <a:rPr kumimoji="0" sz="2000" b="0" i="0" u="none" strike="noStrike" kern="1200" cap="none" spc="-5" normalizeH="0" baseline="0" noProof="0" dirty="0">
                <a:ln>
                  <a:noFill/>
                </a:ln>
                <a:solidFill>
                  <a:srgbClr val="162731"/>
                </a:solidFill>
                <a:effectLst/>
                <a:uLnTx/>
                <a:uFillTx/>
                <a:latin typeface="Calibri"/>
                <a:ea typeface="+mn-ea"/>
                <a:cs typeface="Calibri"/>
              </a:rPr>
              <a:t>Genital skin-to-skin</a:t>
            </a:r>
            <a:r>
              <a:rPr kumimoji="0" sz="2000" b="0" i="0" u="none" strike="noStrike" kern="1200" cap="none" spc="20" normalizeH="0" baseline="0" noProof="0" dirty="0">
                <a:ln>
                  <a:noFill/>
                </a:ln>
                <a:solidFill>
                  <a:srgbClr val="162731"/>
                </a:solidFill>
                <a:effectLst/>
                <a:uLnTx/>
                <a:uFillTx/>
                <a:latin typeface="Calibri"/>
                <a:ea typeface="+mn-ea"/>
                <a:cs typeface="Calibri"/>
              </a:rPr>
              <a:t> </a:t>
            </a:r>
            <a:r>
              <a:rPr kumimoji="0" sz="2000" b="0" i="0" u="none" strike="noStrike" kern="1200" cap="none" spc="-5" normalizeH="0" baseline="0" noProof="0" dirty="0">
                <a:ln>
                  <a:noFill/>
                </a:ln>
                <a:solidFill>
                  <a:srgbClr val="162731"/>
                </a:solidFill>
                <a:effectLst/>
                <a:uLnTx/>
                <a:uFillTx/>
                <a:latin typeface="Calibri"/>
                <a:ea typeface="+mn-ea"/>
                <a:cs typeface="Calibri"/>
              </a:rPr>
              <a:t>touching</a:t>
            </a:r>
            <a:endParaRPr kumimoji="0" sz="2000" b="0" i="0" u="none" strike="noStrike" kern="1200" cap="none" spc="0" normalizeH="0" baseline="0" noProof="0" dirty="0">
              <a:ln>
                <a:noFill/>
              </a:ln>
              <a:solidFill>
                <a:srgbClr val="595959"/>
              </a:solidFill>
              <a:effectLst/>
              <a:uLnTx/>
              <a:uFillTx/>
              <a:latin typeface="Calibri"/>
              <a:ea typeface="+mn-ea"/>
              <a:cs typeface="Calibri"/>
            </a:endParaRPr>
          </a:p>
          <a:p>
            <a:pPr marL="751840" marR="0" lvl="1" indent="-273050" algn="l" defTabSz="914400" rtl="0" eaLnBrk="1" fontAlgn="auto" latinLnBrk="0" hangingPunct="1">
              <a:lnSpc>
                <a:spcPct val="100000"/>
              </a:lnSpc>
              <a:spcBef>
                <a:spcPts val="480"/>
              </a:spcBef>
              <a:spcAft>
                <a:spcPts val="0"/>
              </a:spcAft>
              <a:buClr>
                <a:srgbClr val="00A5E3"/>
              </a:buClr>
              <a:buSzTx/>
              <a:buFont typeface="Wingdings"/>
              <a:buChar char=""/>
              <a:tabLst>
                <a:tab pos="751205" algn="l"/>
                <a:tab pos="751840" algn="l"/>
              </a:tabLst>
              <a:defRPr/>
            </a:pPr>
            <a:r>
              <a:rPr kumimoji="0" sz="2000" b="0" i="0" u="none" strike="noStrike" kern="1200" cap="none" spc="-5" normalizeH="0" baseline="0" noProof="0" dirty="0">
                <a:ln>
                  <a:noFill/>
                </a:ln>
                <a:solidFill>
                  <a:srgbClr val="162731"/>
                </a:solidFill>
                <a:effectLst/>
                <a:uLnTx/>
                <a:uFillTx/>
                <a:latin typeface="Calibri"/>
                <a:ea typeface="+mn-ea"/>
                <a:cs typeface="Calibri"/>
              </a:rPr>
              <a:t>Digital-vaginal</a:t>
            </a:r>
            <a:r>
              <a:rPr kumimoji="0" sz="2000" b="0" i="0" u="none" strike="noStrike" kern="1200" cap="none" spc="-20" normalizeH="0" baseline="0" noProof="0" dirty="0">
                <a:ln>
                  <a:noFill/>
                </a:ln>
                <a:solidFill>
                  <a:srgbClr val="162731"/>
                </a:solidFill>
                <a:effectLst/>
                <a:uLnTx/>
                <a:uFillTx/>
                <a:latin typeface="Calibri"/>
                <a:ea typeface="+mn-ea"/>
                <a:cs typeface="Calibri"/>
              </a:rPr>
              <a:t> </a:t>
            </a:r>
            <a:r>
              <a:rPr kumimoji="0" sz="2000" b="0" i="0" u="none" strike="noStrike" kern="1200" cap="none" spc="-10" normalizeH="0" baseline="0" noProof="0" dirty="0">
                <a:ln>
                  <a:noFill/>
                </a:ln>
                <a:solidFill>
                  <a:srgbClr val="162731"/>
                </a:solidFill>
                <a:effectLst/>
                <a:uLnTx/>
                <a:uFillTx/>
                <a:latin typeface="Calibri"/>
                <a:ea typeface="+mn-ea"/>
                <a:cs typeface="Calibri"/>
              </a:rPr>
              <a:t>contact</a:t>
            </a:r>
            <a:endParaRPr kumimoji="0" sz="2000" b="0" i="0" u="none" strike="noStrike" kern="1200" cap="none" spc="0" normalizeH="0" baseline="0" noProof="0" dirty="0">
              <a:ln>
                <a:noFill/>
              </a:ln>
              <a:solidFill>
                <a:srgbClr val="595959"/>
              </a:solidFill>
              <a:effectLst/>
              <a:uLnTx/>
              <a:uFillTx/>
              <a:latin typeface="Calibri"/>
              <a:ea typeface="+mn-ea"/>
              <a:cs typeface="Calibri"/>
            </a:endParaRPr>
          </a:p>
          <a:p>
            <a:pPr marL="751840" marR="0" lvl="1" indent="-273050" algn="l" defTabSz="914400" rtl="0" eaLnBrk="1" fontAlgn="auto" latinLnBrk="0" hangingPunct="1">
              <a:lnSpc>
                <a:spcPct val="100000"/>
              </a:lnSpc>
              <a:spcBef>
                <a:spcPts val="480"/>
              </a:spcBef>
              <a:spcAft>
                <a:spcPts val="0"/>
              </a:spcAft>
              <a:buClr>
                <a:srgbClr val="00A5E3"/>
              </a:buClr>
              <a:buSzTx/>
              <a:buFont typeface="Wingdings"/>
              <a:buChar char=""/>
              <a:tabLst>
                <a:tab pos="751205" algn="l"/>
                <a:tab pos="751840" algn="l"/>
              </a:tabLst>
              <a:defRPr/>
            </a:pPr>
            <a:r>
              <a:rPr kumimoji="0" sz="2000" b="0" i="0" u="none" strike="noStrike" kern="1200" cap="none" spc="-5" normalizeH="0" baseline="0" noProof="0" dirty="0">
                <a:ln>
                  <a:noFill/>
                </a:ln>
                <a:solidFill>
                  <a:srgbClr val="162731"/>
                </a:solidFill>
                <a:effectLst/>
                <a:uLnTx/>
                <a:uFillTx/>
                <a:latin typeface="Calibri"/>
                <a:ea typeface="+mn-ea"/>
                <a:cs typeface="Calibri"/>
              </a:rPr>
              <a:t>Oral-vaginal</a:t>
            </a:r>
            <a:r>
              <a:rPr kumimoji="0" sz="2000" b="0" i="0" u="none" strike="noStrike" kern="1200" cap="none" spc="-20" normalizeH="0" baseline="0" noProof="0" dirty="0">
                <a:ln>
                  <a:noFill/>
                </a:ln>
                <a:solidFill>
                  <a:srgbClr val="162731"/>
                </a:solidFill>
                <a:effectLst/>
                <a:uLnTx/>
                <a:uFillTx/>
                <a:latin typeface="Calibri"/>
                <a:ea typeface="+mn-ea"/>
                <a:cs typeface="Calibri"/>
              </a:rPr>
              <a:t> </a:t>
            </a:r>
            <a:r>
              <a:rPr kumimoji="0" sz="2000" b="0" i="0" u="none" strike="noStrike" kern="1200" cap="none" spc="-10" normalizeH="0" baseline="0" noProof="0" dirty="0">
                <a:ln>
                  <a:noFill/>
                </a:ln>
                <a:solidFill>
                  <a:srgbClr val="162731"/>
                </a:solidFill>
                <a:effectLst/>
                <a:uLnTx/>
                <a:uFillTx/>
                <a:latin typeface="Calibri"/>
                <a:ea typeface="+mn-ea"/>
                <a:cs typeface="Calibri"/>
              </a:rPr>
              <a:t>contact</a:t>
            </a:r>
            <a:endParaRPr kumimoji="0" sz="2000" b="0" i="0" u="none" strike="noStrike" kern="1200" cap="none" spc="0" normalizeH="0" baseline="0" noProof="0" dirty="0">
              <a:ln>
                <a:noFill/>
              </a:ln>
              <a:solidFill>
                <a:srgbClr val="595959"/>
              </a:solidFill>
              <a:effectLst/>
              <a:uLnTx/>
              <a:uFillTx/>
              <a:latin typeface="Calibri"/>
              <a:ea typeface="+mn-ea"/>
              <a:cs typeface="Calibri"/>
            </a:endParaRPr>
          </a:p>
          <a:p>
            <a:pPr marL="751840" marR="0" lvl="1" indent="-273050" algn="l" defTabSz="914400" rtl="0" eaLnBrk="1" fontAlgn="auto" latinLnBrk="0" hangingPunct="1">
              <a:lnSpc>
                <a:spcPct val="100000"/>
              </a:lnSpc>
              <a:spcBef>
                <a:spcPts val="480"/>
              </a:spcBef>
              <a:spcAft>
                <a:spcPts val="0"/>
              </a:spcAft>
              <a:buClr>
                <a:srgbClr val="00A5E3"/>
              </a:buClr>
              <a:buSzTx/>
              <a:buFont typeface="Wingdings"/>
              <a:buChar char=""/>
              <a:tabLst>
                <a:tab pos="751205" algn="l"/>
                <a:tab pos="751840" algn="l"/>
              </a:tabLst>
              <a:defRPr/>
            </a:pPr>
            <a:r>
              <a:rPr kumimoji="0" sz="2000" b="0" i="0" u="none" strike="noStrike" kern="1200" cap="none" spc="-10" normalizeH="0" baseline="0" noProof="0" dirty="0">
                <a:ln>
                  <a:noFill/>
                </a:ln>
                <a:solidFill>
                  <a:srgbClr val="162731"/>
                </a:solidFill>
                <a:effectLst/>
                <a:uLnTx/>
                <a:uFillTx/>
                <a:latin typeface="Calibri"/>
                <a:ea typeface="+mn-ea"/>
                <a:cs typeface="Calibri"/>
              </a:rPr>
              <a:t>Penile-vaginal</a:t>
            </a:r>
            <a:r>
              <a:rPr kumimoji="0" sz="2000" b="0" i="0" u="none" strike="noStrike" kern="1200" cap="none" spc="5" normalizeH="0" baseline="0" noProof="0" dirty="0">
                <a:ln>
                  <a:noFill/>
                </a:ln>
                <a:solidFill>
                  <a:srgbClr val="162731"/>
                </a:solidFill>
                <a:effectLst/>
                <a:uLnTx/>
                <a:uFillTx/>
                <a:latin typeface="Calibri"/>
                <a:ea typeface="+mn-ea"/>
                <a:cs typeface="Calibri"/>
              </a:rPr>
              <a:t> </a:t>
            </a:r>
            <a:r>
              <a:rPr kumimoji="0" sz="2000" b="0" i="0" u="none" strike="noStrike" kern="1200" cap="none" spc="-10" normalizeH="0" baseline="0" noProof="0" dirty="0">
                <a:ln>
                  <a:noFill/>
                </a:ln>
                <a:solidFill>
                  <a:srgbClr val="162731"/>
                </a:solidFill>
                <a:effectLst/>
                <a:uLnTx/>
                <a:uFillTx/>
                <a:latin typeface="Calibri"/>
                <a:ea typeface="+mn-ea"/>
                <a:cs typeface="Calibri"/>
              </a:rPr>
              <a:t>contact</a:t>
            </a:r>
            <a:endParaRPr lang="en-US" sz="2000" spc="-10" dirty="0">
              <a:solidFill>
                <a:srgbClr val="162731"/>
              </a:solidFill>
              <a:latin typeface="Calibri"/>
              <a:cs typeface="Calibri"/>
            </a:endParaRPr>
          </a:p>
          <a:p>
            <a:pPr marL="751840" marR="0" lvl="1" indent="-273050" algn="l" defTabSz="914400" rtl="0" eaLnBrk="1" fontAlgn="auto" latinLnBrk="0" hangingPunct="1">
              <a:lnSpc>
                <a:spcPct val="100000"/>
              </a:lnSpc>
              <a:spcBef>
                <a:spcPts val="480"/>
              </a:spcBef>
              <a:spcAft>
                <a:spcPts val="0"/>
              </a:spcAft>
              <a:buClr>
                <a:srgbClr val="00A5E3"/>
              </a:buClr>
              <a:buSzTx/>
              <a:buFont typeface="Wingdings"/>
              <a:buChar char=""/>
              <a:tabLst>
                <a:tab pos="751205" algn="l"/>
                <a:tab pos="751840" algn="l"/>
              </a:tabLst>
              <a:defRPr/>
            </a:pPr>
            <a:endParaRPr kumimoji="0" sz="2000" b="0" i="0" u="none" strike="noStrike" kern="1200" cap="none" spc="0" normalizeH="0" baseline="0" noProof="0" dirty="0">
              <a:ln>
                <a:noFill/>
              </a:ln>
              <a:solidFill>
                <a:srgbClr val="595959"/>
              </a:solidFill>
              <a:effectLst/>
              <a:uLnTx/>
              <a:uFillTx/>
              <a:latin typeface="Calibri"/>
              <a:ea typeface="+mn-ea"/>
              <a:cs typeface="Calibri"/>
            </a:endParaRPr>
          </a:p>
          <a:p>
            <a:pPr marL="303530" marR="55880" lvl="0" indent="-291465" algn="l" defTabSz="914400" rtl="0" eaLnBrk="1" fontAlgn="auto" latinLnBrk="0" hangingPunct="1">
              <a:lnSpc>
                <a:spcPct val="100000"/>
              </a:lnSpc>
              <a:spcBef>
                <a:spcPts val="550"/>
              </a:spcBef>
              <a:spcAft>
                <a:spcPts val="0"/>
              </a:spcAft>
              <a:buClr>
                <a:srgbClr val="233E99"/>
              </a:buClr>
              <a:buSzPct val="89583"/>
              <a:buFont typeface="Wingdings"/>
              <a:buChar char=""/>
              <a:tabLst>
                <a:tab pos="303530" algn="l"/>
                <a:tab pos="304165" algn="l"/>
              </a:tabLst>
              <a:defRPr/>
            </a:pPr>
            <a:r>
              <a:rPr kumimoji="0" sz="2400" b="0" i="0" u="none" strike="noStrike" kern="1200" cap="none" spc="-20" normalizeH="0" baseline="0" noProof="0" dirty="0">
                <a:ln>
                  <a:noFill/>
                </a:ln>
                <a:solidFill>
                  <a:srgbClr val="162731"/>
                </a:solidFill>
                <a:effectLst/>
                <a:uLnTx/>
                <a:uFillTx/>
                <a:latin typeface="Calibri"/>
                <a:ea typeface="+mn-ea"/>
                <a:cs typeface="Calibri"/>
              </a:rPr>
              <a:t>Transmission may </a:t>
            </a:r>
            <a:r>
              <a:rPr kumimoji="0" sz="2400" b="0" i="0" u="none" strike="noStrike" kern="1200" cap="none" spc="-5" normalizeH="0" baseline="0" noProof="0" dirty="0">
                <a:ln>
                  <a:noFill/>
                </a:ln>
                <a:solidFill>
                  <a:srgbClr val="162731"/>
                </a:solidFill>
                <a:effectLst/>
                <a:uLnTx/>
                <a:uFillTx/>
                <a:latin typeface="Calibri"/>
                <a:ea typeface="+mn-ea"/>
                <a:cs typeface="Calibri"/>
              </a:rPr>
              <a:t>be </a:t>
            </a:r>
            <a:r>
              <a:rPr kumimoji="0" sz="2400" b="0" i="0" u="none" strike="noStrike" kern="1200" cap="none" spc="-10" normalizeH="0" baseline="0" noProof="0" dirty="0">
                <a:ln>
                  <a:noFill/>
                </a:ln>
                <a:solidFill>
                  <a:srgbClr val="162731"/>
                </a:solidFill>
                <a:effectLst/>
                <a:uLnTx/>
                <a:uFillTx/>
                <a:latin typeface="Calibri"/>
                <a:ea typeface="+mn-ea"/>
                <a:cs typeface="Calibri"/>
              </a:rPr>
              <a:t>feasible </a:t>
            </a:r>
            <a:r>
              <a:rPr kumimoji="0" sz="2400" b="0" i="0" u="none" strike="noStrike" kern="1200" cap="none" spc="-5" normalizeH="0" baseline="0" noProof="0" dirty="0">
                <a:ln>
                  <a:noFill/>
                </a:ln>
                <a:solidFill>
                  <a:srgbClr val="162731"/>
                </a:solidFill>
                <a:effectLst/>
                <a:uLnTx/>
                <a:uFillTx/>
                <a:latin typeface="Calibri"/>
                <a:ea typeface="+mn-ea"/>
                <a:cs typeface="Calibri"/>
              </a:rPr>
              <a:t>via </a:t>
            </a:r>
            <a:r>
              <a:rPr kumimoji="0" sz="2400" b="0" i="0" u="none" strike="noStrike" kern="1200" cap="none" spc="-15" normalizeH="0" baseline="0" noProof="0" dirty="0">
                <a:ln>
                  <a:noFill/>
                </a:ln>
                <a:solidFill>
                  <a:srgbClr val="162731"/>
                </a:solidFill>
                <a:effectLst/>
                <a:uLnTx/>
                <a:uFillTx/>
                <a:latin typeface="Calibri"/>
                <a:ea typeface="+mn-ea"/>
                <a:cs typeface="Calibri"/>
              </a:rPr>
              <a:t>sex </a:t>
            </a:r>
            <a:r>
              <a:rPr kumimoji="0" sz="2400" b="0" i="0" u="none" strike="noStrike" kern="1200" cap="none" spc="-20" normalizeH="0" baseline="0" noProof="0" dirty="0">
                <a:ln>
                  <a:noFill/>
                </a:ln>
                <a:solidFill>
                  <a:srgbClr val="162731"/>
                </a:solidFill>
                <a:effectLst/>
                <a:uLnTx/>
                <a:uFillTx/>
                <a:latin typeface="Calibri"/>
                <a:ea typeface="+mn-ea"/>
                <a:cs typeface="Calibri"/>
              </a:rPr>
              <a:t>toys</a:t>
            </a:r>
            <a:endParaRPr kumimoji="0" sz="2400" b="0" i="0" u="none" strike="noStrike" kern="1200" cap="none" spc="0" normalizeH="0" baseline="0" noProof="0" dirty="0">
              <a:ln>
                <a:noFill/>
              </a:ln>
              <a:solidFill>
                <a:srgbClr val="595959"/>
              </a:solidFill>
              <a:effectLst/>
              <a:uLnTx/>
              <a:uFillTx/>
              <a:latin typeface="Calibri"/>
              <a:ea typeface="+mn-ea"/>
              <a:cs typeface="Calibri"/>
            </a:endParaRPr>
          </a:p>
          <a:p>
            <a:pPr marL="303530" marR="5080" lvl="0" indent="-291465" algn="l" defTabSz="914400" rtl="0" eaLnBrk="1" fontAlgn="auto" latinLnBrk="0" hangingPunct="1">
              <a:lnSpc>
                <a:spcPct val="100000"/>
              </a:lnSpc>
              <a:spcBef>
                <a:spcPts val="575"/>
              </a:spcBef>
              <a:spcAft>
                <a:spcPts val="0"/>
              </a:spcAft>
              <a:buClr>
                <a:srgbClr val="233E99"/>
              </a:buClr>
              <a:buSzPct val="89583"/>
              <a:buFont typeface="Wingdings"/>
              <a:buChar char=""/>
              <a:tabLst>
                <a:tab pos="303530" algn="l"/>
                <a:tab pos="304165" algn="l"/>
              </a:tabLst>
              <a:defRPr/>
            </a:pPr>
            <a:r>
              <a:rPr kumimoji="0" sz="2400" b="0" i="0" u="none" strike="noStrike" kern="1200" cap="none" spc="-5" normalizeH="0" baseline="0" noProof="0" dirty="0">
                <a:ln>
                  <a:noFill/>
                </a:ln>
                <a:solidFill>
                  <a:srgbClr val="162731"/>
                </a:solidFill>
                <a:effectLst/>
                <a:uLnTx/>
                <a:uFillTx/>
                <a:latin typeface="Calibri"/>
                <a:ea typeface="+mn-ea"/>
                <a:cs typeface="Calibri"/>
              </a:rPr>
              <a:t>Both </a:t>
            </a:r>
            <a:r>
              <a:rPr kumimoji="0" sz="2400" b="0" i="0" u="none" strike="noStrike" kern="1200" cap="none" spc="5" normalizeH="0" baseline="0" noProof="0" dirty="0">
                <a:ln>
                  <a:noFill/>
                </a:ln>
                <a:solidFill>
                  <a:srgbClr val="162731"/>
                </a:solidFill>
                <a:effectLst/>
                <a:uLnTx/>
                <a:uFillTx/>
                <a:latin typeface="Calibri"/>
                <a:ea typeface="+mn-ea"/>
                <a:cs typeface="Calibri"/>
              </a:rPr>
              <a:t>cervix </a:t>
            </a:r>
            <a:r>
              <a:rPr kumimoji="0" sz="2400" b="0" i="0" u="none" strike="noStrike" kern="1200" cap="none" spc="-5" normalizeH="0" baseline="0" noProof="0" dirty="0">
                <a:ln>
                  <a:noFill/>
                </a:ln>
                <a:solidFill>
                  <a:srgbClr val="162731"/>
                </a:solidFill>
                <a:effectLst/>
                <a:uLnTx/>
                <a:uFillTx/>
                <a:latin typeface="Calibri"/>
                <a:ea typeface="+mn-ea"/>
                <a:cs typeface="Calibri"/>
              </a:rPr>
              <a:t>and anus </a:t>
            </a:r>
            <a:r>
              <a:rPr kumimoji="0" sz="2400" b="0" i="0" u="none" strike="noStrike" kern="1200" cap="none" spc="-20" normalizeH="0" baseline="0" noProof="0" dirty="0">
                <a:ln>
                  <a:noFill/>
                </a:ln>
                <a:solidFill>
                  <a:srgbClr val="162731"/>
                </a:solidFill>
                <a:effectLst/>
                <a:uLnTx/>
                <a:uFillTx/>
                <a:latin typeface="Calibri"/>
                <a:ea typeface="+mn-ea"/>
                <a:cs typeface="Calibri"/>
              </a:rPr>
              <a:t>may </a:t>
            </a:r>
            <a:r>
              <a:rPr kumimoji="0" sz="2400" b="0" i="0" u="none" strike="noStrike" kern="1200" cap="none" spc="-5" normalizeH="0" baseline="0" noProof="0" dirty="0">
                <a:ln>
                  <a:noFill/>
                </a:ln>
                <a:solidFill>
                  <a:srgbClr val="162731"/>
                </a:solidFill>
                <a:effectLst/>
                <a:uLnTx/>
                <a:uFillTx/>
                <a:latin typeface="Calibri"/>
                <a:ea typeface="+mn-ea"/>
                <a:cs typeface="Calibri"/>
              </a:rPr>
              <a:t>be </a:t>
            </a:r>
            <a:r>
              <a:rPr kumimoji="0" sz="2400" b="0" i="0" u="none" strike="noStrike" kern="1200" cap="none" spc="-15" normalizeH="0" baseline="0" noProof="0" dirty="0">
                <a:ln>
                  <a:noFill/>
                </a:ln>
                <a:solidFill>
                  <a:srgbClr val="162731"/>
                </a:solidFill>
                <a:effectLst/>
                <a:uLnTx/>
                <a:uFillTx/>
                <a:latin typeface="Calibri"/>
                <a:ea typeface="+mn-ea"/>
                <a:cs typeface="Calibri"/>
              </a:rPr>
              <a:t>infected</a:t>
            </a:r>
            <a:endParaRPr kumimoji="0" sz="2400" b="0" i="0" u="none" strike="noStrike" kern="1200" cap="none" spc="0" normalizeH="0" baseline="0" noProof="0" dirty="0">
              <a:ln>
                <a:noFill/>
              </a:ln>
              <a:solidFill>
                <a:srgbClr val="595959"/>
              </a:solidFill>
              <a:effectLst/>
              <a:uLnTx/>
              <a:uFillTx/>
              <a:latin typeface="Calibri"/>
              <a:ea typeface="+mn-ea"/>
              <a:cs typeface="Calibri"/>
            </a:endParaRPr>
          </a:p>
        </p:txBody>
      </p:sp>
      <p:sp>
        <p:nvSpPr>
          <p:cNvPr id="4" name="object 4"/>
          <p:cNvSpPr txBox="1"/>
          <p:nvPr/>
        </p:nvSpPr>
        <p:spPr>
          <a:xfrm>
            <a:off x="6807201" y="5816600"/>
            <a:ext cx="3797935" cy="1001394"/>
          </a:xfrm>
          <a:prstGeom prst="rect">
            <a:avLst/>
          </a:prstGeom>
        </p:spPr>
        <p:txBody>
          <a:bodyPr vert="horz" wrap="square" lIns="0" tIns="12700" rIns="0" bIns="0" rtlCol="0">
            <a:spAutoFit/>
          </a:bodyPr>
          <a:lstStyle/>
          <a:p>
            <a:pPr marL="0" marR="5715" lvl="0" indent="0" algn="r"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Marrazzo et al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(2000)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Genital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human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papillomavirus infection in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women who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have sex</a:t>
            </a:r>
            <a:r>
              <a:rPr kumimoji="0" sz="800" b="0" i="0" u="none" strike="noStrike" kern="1200" cap="none" spc="9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with</a:t>
            </a:r>
            <a:endParaRPr kumimoji="0"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women: A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review. </a:t>
            </a:r>
            <a:r>
              <a:rPr kumimoji="0" sz="800" b="0" i="1"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Am J </a:t>
            </a:r>
            <a:r>
              <a:rPr kumimoji="0" sz="800" b="0" i="1"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Obstet</a:t>
            </a:r>
            <a:r>
              <a:rPr kumimoji="0" sz="800" b="0" i="1" u="none" strike="noStrike" kern="1200" cap="none" spc="-1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1"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Gynecoll</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,183,770-4.</a:t>
            </a:r>
            <a:endParaRPr kumimoji="0"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endParaRPr>
          </a:p>
          <a:p>
            <a:pPr marL="64135" marR="5080" lvl="0" indent="189865" algn="r" defTabSz="914400" rtl="0" eaLnBrk="1" fontAlgn="auto" latinLnBrk="0" hangingPunct="1">
              <a:lnSpc>
                <a:spcPct val="100000"/>
              </a:lnSpc>
              <a:spcBef>
                <a:spcPts val="480"/>
              </a:spcBef>
              <a:spcAft>
                <a:spcPts val="0"/>
              </a:spcAft>
              <a:buClrTx/>
              <a:buSzTx/>
              <a:buFontTx/>
              <a:buNone/>
              <a:tabLst/>
              <a:defRPr/>
            </a:pP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Anderson et al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(2014) A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study of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human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papillomavirus on vaginally inserted</a:t>
            </a:r>
            <a:r>
              <a:rPr kumimoji="0" sz="800" b="0" i="0" u="none" strike="noStrike" kern="1200" cap="none" spc="10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sex</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toys,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before and after cleaning,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among women who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have sex with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women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and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men </a:t>
            </a:r>
            <a:r>
              <a:rPr kumimoji="0" sz="800" b="0" i="1"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Sex</a:t>
            </a:r>
            <a:r>
              <a:rPr kumimoji="0" sz="800" b="0" i="1" u="none" strike="noStrike" kern="1200" cap="none" spc="9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1"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Transm</a:t>
            </a:r>
            <a:endParaRPr kumimoji="0"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800" b="0" i="1"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Infect,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0,</a:t>
            </a:r>
            <a:r>
              <a:rPr kumimoji="0" sz="800" b="0" i="0" u="none" strike="noStrike" kern="1200" cap="none" spc="-9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1–3.</a:t>
            </a:r>
            <a:endParaRPr kumimoji="0"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endParaRPr>
          </a:p>
          <a:p>
            <a:pPr marL="0" marR="5080" lvl="0" indent="0" algn="r" defTabSz="914400" rtl="0" eaLnBrk="1" fontAlgn="auto" latinLnBrk="0" hangingPunct="1">
              <a:lnSpc>
                <a:spcPct val="100000"/>
              </a:lnSpc>
              <a:spcBef>
                <a:spcPts val="480"/>
              </a:spcBef>
              <a:spcAft>
                <a:spcPts val="0"/>
              </a:spcAft>
              <a:buClrTx/>
              <a:buSzTx/>
              <a:buFontTx/>
              <a:buNone/>
              <a:tabLst/>
              <a:defRPr/>
            </a:pP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Moscicki et al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(2012)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Updating the Natural History of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Human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Papillomavirus and</a:t>
            </a:r>
            <a:r>
              <a:rPr kumimoji="0" sz="800" b="0" i="0" u="none" strike="noStrike" kern="1200" cap="none" spc="9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Anogenital</a:t>
            </a:r>
            <a:endParaRPr kumimoji="0"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Cancers. </a:t>
            </a:r>
            <a:r>
              <a:rPr kumimoji="0" sz="800" b="0" i="1"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Vaccine, </a:t>
            </a:r>
            <a:r>
              <a:rPr kumimoji="0" sz="800" b="0" i="0" u="none" strike="noStrike" kern="1200" cap="none" spc="-5"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30(5),</a:t>
            </a:r>
            <a:r>
              <a:rPr kumimoji="0" sz="800" b="0" i="0" u="none" strike="noStrike" kern="1200" cap="none" spc="-5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 </a:t>
            </a:r>
            <a:r>
              <a:rPr kumimoji="0" sz="800" b="0" i="0" u="none" strike="noStrike" kern="1200" cap="none" spc="0" normalizeH="0" baseline="0" noProof="0">
                <a:ln>
                  <a:noFill/>
                </a:ln>
                <a:solidFill>
                  <a:srgbClr val="162731"/>
                </a:solidFill>
                <a:effectLst/>
                <a:uLnTx/>
                <a:uFillTx/>
                <a:latin typeface="Calibri" panose="020F0502020204030204" pitchFamily="34" charset="0"/>
                <a:ea typeface="+mn-ea"/>
                <a:cs typeface="Calibri" panose="020F0502020204030204" pitchFamily="34" charset="0"/>
              </a:rPr>
              <a:t>F24-F33.</a:t>
            </a:r>
            <a:endParaRPr kumimoji="0"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endParaRPr>
          </a:p>
        </p:txBody>
      </p:sp>
      <p:sp>
        <p:nvSpPr>
          <p:cNvPr id="5" name="object 5"/>
          <p:cNvSpPr/>
          <p:nvPr/>
        </p:nvSpPr>
        <p:spPr>
          <a:xfrm>
            <a:off x="7252146" y="1223454"/>
            <a:ext cx="2908043" cy="449313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595959"/>
              </a:solidFill>
              <a:effectLst/>
              <a:uLnTx/>
              <a:uFillTx/>
              <a:latin typeface="Arial"/>
              <a:ea typeface="+mn-ea"/>
              <a:cs typeface="+mn-cs"/>
            </a:endParaRPr>
          </a:p>
        </p:txBody>
      </p:sp>
      <p:sp>
        <p:nvSpPr>
          <p:cNvPr id="7" name="Rectangle 6">
            <a:extLst>
              <a:ext uri="{FF2B5EF4-FFF2-40B4-BE49-F238E27FC236}">
                <a16:creationId xmlns:a16="http://schemas.microsoft.com/office/drawing/2014/main" id="{D5153C93-6397-FC62-456E-9C505F47F045}"/>
              </a:ext>
            </a:extLst>
          </p:cNvPr>
          <p:cNvSpPr/>
          <p:nvPr/>
        </p:nvSpPr>
        <p:spPr>
          <a:xfrm>
            <a:off x="522514" y="5886994"/>
            <a:ext cx="1064350" cy="8447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extLst>
      <p:ext uri="{BB962C8B-B14F-4D97-AF65-F5344CB8AC3E}">
        <p14:creationId xmlns:p14="http://schemas.microsoft.com/office/powerpoint/2010/main" val="3976924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100" y="196142"/>
            <a:ext cx="11607800" cy="1089401"/>
          </a:xfrm>
          <a:prstGeom prst="rect">
            <a:avLst/>
          </a:prstGeom>
        </p:spPr>
        <p:txBody>
          <a:bodyPr vert="horz" wrap="square" lIns="0" tIns="12065" rIns="0" bIns="0" rtlCol="0" anchor="t">
            <a:spAutoFit/>
          </a:bodyPr>
          <a:lstStyle/>
          <a:p>
            <a:pPr marL="12700">
              <a:lnSpc>
                <a:spcPts val="4150"/>
              </a:lnSpc>
              <a:spcBef>
                <a:spcPts val="95"/>
              </a:spcBef>
            </a:pPr>
            <a:r>
              <a:rPr lang="en-US" spc="-10" dirty="0">
                <a:solidFill>
                  <a:srgbClr val="007C88"/>
                </a:solidFill>
                <a:latin typeface="Calibri" panose="020F0502020204030204" pitchFamily="34" charset="0"/>
                <a:cs typeface="Calibri" panose="020F0502020204030204" pitchFamily="34" charset="0"/>
              </a:rPr>
              <a:t>COMMON </a:t>
            </a:r>
            <a:r>
              <a:rPr lang="en-US" spc="-5" dirty="0">
                <a:solidFill>
                  <a:srgbClr val="007C88"/>
                </a:solidFill>
                <a:latin typeface="Calibri" panose="020F0502020204030204" pitchFamily="34" charset="0"/>
                <a:cs typeface="Calibri" panose="020F0502020204030204" pitchFamily="34" charset="0"/>
              </a:rPr>
              <a:t>MISCONCEPTIONS</a:t>
            </a:r>
            <a:r>
              <a:rPr lang="en-US" spc="30" dirty="0">
                <a:solidFill>
                  <a:srgbClr val="007C88"/>
                </a:solidFill>
                <a:latin typeface="Calibri" panose="020F0502020204030204" pitchFamily="34" charset="0"/>
                <a:cs typeface="Calibri" panose="020F0502020204030204" pitchFamily="34" charset="0"/>
              </a:rPr>
              <a:t> </a:t>
            </a:r>
            <a:r>
              <a:rPr lang="en-US" spc="-5" dirty="0">
                <a:solidFill>
                  <a:srgbClr val="007C88"/>
                </a:solidFill>
                <a:latin typeface="Calibri" panose="020F0502020204030204" pitchFamily="34" charset="0"/>
                <a:cs typeface="Calibri" panose="020F0502020204030204" pitchFamily="34" charset="0"/>
              </a:rPr>
              <a:t>ABOUT HPV RISK AND LGBTQ+ POPULATIONS…</a:t>
            </a:r>
          </a:p>
        </p:txBody>
      </p:sp>
      <p:sp>
        <p:nvSpPr>
          <p:cNvPr id="3" name="object 3"/>
          <p:cNvSpPr txBox="1"/>
          <p:nvPr/>
        </p:nvSpPr>
        <p:spPr>
          <a:xfrm>
            <a:off x="2550697" y="1768990"/>
            <a:ext cx="7482303" cy="309699"/>
          </a:xfrm>
          <a:prstGeom prst="rect">
            <a:avLst/>
          </a:prstGeom>
          <a:ln w="26428">
            <a:solidFill>
              <a:srgbClr val="BA0C2F"/>
            </a:solidFill>
          </a:ln>
        </p:spPr>
        <p:txBody>
          <a:bodyPr vert="horz" wrap="square" lIns="0" tIns="32384" rIns="0" bIns="0" rtlCol="0">
            <a:spAutoFit/>
          </a:bodyPr>
          <a:lstStyle/>
          <a:p>
            <a:pPr marL="0" marR="0" lvl="0" indent="0" algn="ctr" defTabSz="914400" rtl="0" eaLnBrk="1" fontAlgn="auto" latinLnBrk="0" hangingPunct="1">
              <a:lnSpc>
                <a:spcPct val="100000"/>
              </a:lnSpc>
              <a:spcBef>
                <a:spcPts val="254"/>
              </a:spcBef>
              <a:spcAft>
                <a:spcPts val="0"/>
              </a:spcAft>
              <a:buClrTx/>
              <a:buSzTx/>
              <a:buFontTx/>
              <a:buNone/>
              <a:tabLst/>
              <a:defRPr/>
            </a:pPr>
            <a:r>
              <a:rPr kumimoji="0" b="1" i="0" u="none" strike="noStrike" kern="1200" cap="none" spc="-10" normalizeH="0" baseline="0" noProof="0" dirty="0">
                <a:ln>
                  <a:noFill/>
                </a:ln>
                <a:solidFill>
                  <a:srgbClr val="1B365D"/>
                </a:solidFill>
                <a:effectLst/>
                <a:uLnTx/>
                <a:uFillTx/>
                <a:latin typeface="Calibri"/>
                <a:ea typeface="+mn-ea"/>
                <a:cs typeface="Calibri"/>
              </a:rPr>
              <a:t>People</a:t>
            </a:r>
            <a:r>
              <a:rPr kumimoji="0" lang="en-US" b="1" i="0" u="none" strike="noStrike" kern="1200" cap="none" spc="-10" normalizeH="0" baseline="0" noProof="0" dirty="0">
                <a:ln>
                  <a:noFill/>
                </a:ln>
                <a:solidFill>
                  <a:srgbClr val="1B365D"/>
                </a:solidFill>
                <a:effectLst/>
                <a:uLnTx/>
                <a:uFillTx/>
                <a:latin typeface="Calibri"/>
                <a:ea typeface="+mn-ea"/>
                <a:cs typeface="Calibri"/>
              </a:rPr>
              <a:t> who are LGBTQ+</a:t>
            </a:r>
            <a:r>
              <a:rPr kumimoji="0" b="1" i="0" u="none" strike="noStrike" kern="1200" cap="none" spc="-5" normalizeH="0" baseline="0" noProof="0" dirty="0">
                <a:ln>
                  <a:noFill/>
                </a:ln>
                <a:solidFill>
                  <a:srgbClr val="1B365D"/>
                </a:solidFill>
                <a:effectLst/>
                <a:uLnTx/>
                <a:uFillTx/>
                <a:latin typeface="Calibri"/>
                <a:ea typeface="+mn-ea"/>
                <a:cs typeface="Calibri"/>
              </a:rPr>
              <a:t> </a:t>
            </a:r>
            <a:r>
              <a:rPr kumimoji="0" b="1" i="0" u="none" strike="noStrike" kern="1200" cap="none" spc="-10" normalizeH="0" baseline="0" noProof="0" dirty="0">
                <a:ln>
                  <a:noFill/>
                </a:ln>
                <a:solidFill>
                  <a:srgbClr val="1B365D"/>
                </a:solidFill>
                <a:effectLst/>
                <a:uLnTx/>
                <a:uFillTx/>
                <a:latin typeface="Calibri"/>
                <a:ea typeface="+mn-ea"/>
                <a:cs typeface="Calibri"/>
              </a:rPr>
              <a:t>have </a:t>
            </a:r>
            <a:r>
              <a:rPr kumimoji="0" b="1" i="0" u="none" strike="noStrike" kern="1200" cap="none" spc="-15" normalizeH="0" baseline="0" noProof="0" dirty="0">
                <a:ln>
                  <a:noFill/>
                </a:ln>
                <a:solidFill>
                  <a:srgbClr val="1B365D"/>
                </a:solidFill>
                <a:effectLst/>
                <a:uLnTx/>
                <a:uFillTx/>
                <a:latin typeface="Calibri"/>
                <a:ea typeface="+mn-ea"/>
                <a:cs typeface="Calibri"/>
              </a:rPr>
              <a:t>fewer</a:t>
            </a:r>
            <a:r>
              <a:rPr kumimoji="0" lang="en-US" b="1" i="0" u="none" strike="noStrike" kern="1200" cap="none" spc="-15" normalizeH="0" baseline="0" noProof="0" dirty="0">
                <a:ln>
                  <a:noFill/>
                </a:ln>
                <a:solidFill>
                  <a:srgbClr val="1B365D"/>
                </a:solidFill>
                <a:effectLst/>
                <a:uLnTx/>
                <a:uFillTx/>
                <a:latin typeface="Calibri"/>
                <a:ea typeface="+mn-ea"/>
                <a:cs typeface="Calibri"/>
              </a:rPr>
              <a:t>/more</a:t>
            </a:r>
            <a:r>
              <a:rPr kumimoji="0" b="1" i="0" u="none" strike="noStrike" kern="1200" cap="none" spc="-15" normalizeH="0" baseline="0" noProof="0" dirty="0">
                <a:ln>
                  <a:noFill/>
                </a:ln>
                <a:solidFill>
                  <a:srgbClr val="1B365D"/>
                </a:solidFill>
                <a:effectLst/>
                <a:uLnTx/>
                <a:uFillTx/>
                <a:latin typeface="Calibri"/>
                <a:ea typeface="+mn-ea"/>
                <a:cs typeface="Calibri"/>
              </a:rPr>
              <a:t> </a:t>
            </a:r>
            <a:r>
              <a:rPr kumimoji="0" b="1" i="0" u="none" strike="noStrike" kern="1200" cap="none" spc="-10" normalizeH="0" baseline="0" noProof="0" dirty="0">
                <a:ln>
                  <a:noFill/>
                </a:ln>
                <a:solidFill>
                  <a:srgbClr val="1B365D"/>
                </a:solidFill>
                <a:effectLst/>
                <a:uLnTx/>
                <a:uFillTx/>
                <a:latin typeface="Calibri"/>
                <a:ea typeface="+mn-ea"/>
                <a:cs typeface="Calibri"/>
              </a:rPr>
              <a:t>sexual</a:t>
            </a:r>
            <a:r>
              <a:rPr kumimoji="0" b="1" i="0" u="none" strike="noStrike" kern="1200" cap="none" spc="70" normalizeH="0" baseline="0" noProof="0" dirty="0">
                <a:ln>
                  <a:noFill/>
                </a:ln>
                <a:solidFill>
                  <a:srgbClr val="1B365D"/>
                </a:solidFill>
                <a:effectLst/>
                <a:uLnTx/>
                <a:uFillTx/>
                <a:latin typeface="Calibri"/>
                <a:ea typeface="+mn-ea"/>
                <a:cs typeface="Calibri"/>
              </a:rPr>
              <a:t> </a:t>
            </a:r>
            <a:r>
              <a:rPr kumimoji="0" b="1" i="0" u="none" strike="noStrike" kern="1200" cap="none" spc="-10" normalizeH="0" baseline="0" noProof="0" dirty="0">
                <a:ln>
                  <a:noFill/>
                </a:ln>
                <a:solidFill>
                  <a:srgbClr val="1B365D"/>
                </a:solidFill>
                <a:effectLst/>
                <a:uLnTx/>
                <a:uFillTx/>
                <a:latin typeface="Calibri"/>
                <a:ea typeface="+mn-ea"/>
                <a:cs typeface="Calibri"/>
              </a:rPr>
              <a:t>partners.</a:t>
            </a:r>
            <a:endParaRPr kumimoji="0" sz="1800" b="1" i="0" u="none" strike="noStrike" kern="1200" cap="none" spc="0" normalizeH="0" baseline="0" noProof="0" dirty="0">
              <a:ln>
                <a:noFill/>
              </a:ln>
              <a:solidFill>
                <a:srgbClr val="1B365D"/>
              </a:solidFill>
              <a:effectLst/>
              <a:uLnTx/>
              <a:uFillTx/>
              <a:latin typeface="Calibri"/>
              <a:ea typeface="+mn-ea"/>
              <a:cs typeface="Calibri"/>
            </a:endParaRPr>
          </a:p>
        </p:txBody>
      </p:sp>
      <p:sp>
        <p:nvSpPr>
          <p:cNvPr id="4" name="object 4"/>
          <p:cNvSpPr txBox="1"/>
          <p:nvPr/>
        </p:nvSpPr>
        <p:spPr>
          <a:xfrm>
            <a:off x="2550286" y="2556757"/>
            <a:ext cx="7482714" cy="587981"/>
          </a:xfrm>
          <a:prstGeom prst="rect">
            <a:avLst/>
          </a:prstGeom>
          <a:ln w="26428">
            <a:solidFill>
              <a:srgbClr val="BA0C2F"/>
            </a:solidFill>
          </a:ln>
        </p:spPr>
        <p:txBody>
          <a:bodyPr vert="horz" wrap="square" lIns="0" tIns="33655" rIns="0" bIns="0" rtlCol="0">
            <a:spAutoFit/>
          </a:bodyPr>
          <a:lstStyle/>
          <a:p>
            <a:pPr marL="203200" marR="196850" lvl="0" indent="25400" algn="ctr" defTabSz="914400" rtl="0" eaLnBrk="1" fontAlgn="auto" latinLnBrk="0" hangingPunct="1">
              <a:lnSpc>
                <a:spcPct val="100000"/>
              </a:lnSpc>
              <a:spcBef>
                <a:spcPts val="265"/>
              </a:spcBef>
              <a:spcAft>
                <a:spcPts val="0"/>
              </a:spcAft>
              <a:buClrTx/>
              <a:buSzTx/>
              <a:buFontTx/>
              <a:buNone/>
              <a:tabLst/>
              <a:defRPr/>
            </a:pPr>
            <a:r>
              <a:rPr kumimoji="0" sz="1800" b="1" i="0" u="none" strike="noStrike" kern="1200" cap="none" spc="-10" normalizeH="0" baseline="0" noProof="0" dirty="0">
                <a:ln>
                  <a:noFill/>
                </a:ln>
                <a:solidFill>
                  <a:srgbClr val="1B365D"/>
                </a:solidFill>
                <a:effectLst/>
                <a:uLnTx/>
                <a:uFillTx/>
                <a:latin typeface="Calibri"/>
                <a:ea typeface="+mn-ea"/>
                <a:cs typeface="Calibri"/>
              </a:rPr>
              <a:t>People </a:t>
            </a:r>
            <a:r>
              <a:rPr kumimoji="0" lang="en-US" sz="1800" b="1" i="0" u="none" strike="noStrike" kern="1200" cap="none" spc="-10" normalizeH="0" baseline="0" noProof="0" dirty="0">
                <a:ln>
                  <a:noFill/>
                </a:ln>
                <a:solidFill>
                  <a:srgbClr val="1B365D"/>
                </a:solidFill>
                <a:effectLst/>
                <a:uLnTx/>
                <a:uFillTx/>
                <a:latin typeface="Calibri"/>
                <a:ea typeface="+mn-ea"/>
                <a:cs typeface="Calibri"/>
              </a:rPr>
              <a:t>who </a:t>
            </a:r>
            <a:r>
              <a:rPr kumimoji="0" sz="1800" b="1" i="0" u="none" strike="noStrike" kern="1200" cap="none" spc="-5" normalizeH="0" baseline="0" noProof="0" dirty="0">
                <a:ln>
                  <a:noFill/>
                </a:ln>
                <a:solidFill>
                  <a:srgbClr val="1B365D"/>
                </a:solidFill>
                <a:effectLst/>
                <a:uLnTx/>
                <a:uFillTx/>
                <a:latin typeface="Calibri"/>
                <a:ea typeface="+mn-ea"/>
                <a:cs typeface="Calibri"/>
              </a:rPr>
              <a:t>never </a:t>
            </a:r>
            <a:r>
              <a:rPr kumimoji="0" sz="1800" b="1" i="0" u="none" strike="noStrike" kern="1200" cap="none" spc="-10" normalizeH="0" baseline="0" noProof="0" dirty="0">
                <a:ln>
                  <a:noFill/>
                </a:ln>
                <a:solidFill>
                  <a:srgbClr val="1B365D"/>
                </a:solidFill>
                <a:effectLst/>
                <a:uLnTx/>
                <a:uFillTx/>
                <a:latin typeface="Calibri"/>
                <a:ea typeface="+mn-ea"/>
                <a:cs typeface="Calibri"/>
              </a:rPr>
              <a:t>have penetrative </a:t>
            </a:r>
            <a:r>
              <a:rPr kumimoji="0" sz="1800" b="1" i="0" u="none" strike="noStrike" kern="1200" cap="none" spc="-5" normalizeH="0" baseline="0" noProof="0" dirty="0">
                <a:ln>
                  <a:noFill/>
                </a:ln>
                <a:solidFill>
                  <a:srgbClr val="1B365D"/>
                </a:solidFill>
                <a:effectLst/>
                <a:uLnTx/>
                <a:uFillTx/>
                <a:latin typeface="Calibri"/>
                <a:ea typeface="+mn-ea"/>
                <a:cs typeface="Calibri"/>
              </a:rPr>
              <a:t>vaginal </a:t>
            </a:r>
            <a:r>
              <a:rPr kumimoji="0" sz="1800" b="1" i="0" u="none" strike="noStrike" kern="1200" cap="none" spc="-10" normalizeH="0" baseline="0" noProof="0" dirty="0">
                <a:ln>
                  <a:noFill/>
                </a:ln>
                <a:solidFill>
                  <a:srgbClr val="1B365D"/>
                </a:solidFill>
                <a:effectLst/>
                <a:uLnTx/>
                <a:uFillTx/>
                <a:latin typeface="Calibri"/>
                <a:ea typeface="+mn-ea"/>
                <a:cs typeface="Calibri"/>
              </a:rPr>
              <a:t>sex </a:t>
            </a:r>
            <a:r>
              <a:rPr kumimoji="0" sz="1800" b="1" i="0" u="none" strike="noStrike" kern="1200" cap="none" spc="-5" normalizeH="0" baseline="0" noProof="0" dirty="0">
                <a:ln>
                  <a:noFill/>
                </a:ln>
                <a:solidFill>
                  <a:srgbClr val="1B365D"/>
                </a:solidFill>
                <a:effectLst/>
                <a:uLnTx/>
                <a:uFillTx/>
                <a:latin typeface="Calibri"/>
                <a:ea typeface="+mn-ea"/>
                <a:cs typeface="Calibri"/>
              </a:rPr>
              <a:t>with digits, </a:t>
            </a:r>
            <a:r>
              <a:rPr kumimoji="0" sz="1800" b="1" i="0" u="none" strike="noStrike" kern="1200" cap="none" spc="-10" normalizeH="0" baseline="0" noProof="0" dirty="0">
                <a:ln>
                  <a:noFill/>
                </a:ln>
                <a:solidFill>
                  <a:srgbClr val="1B365D"/>
                </a:solidFill>
                <a:effectLst/>
                <a:uLnTx/>
                <a:uFillTx/>
                <a:latin typeface="Calibri"/>
                <a:ea typeface="+mn-ea"/>
                <a:cs typeface="Calibri"/>
              </a:rPr>
              <a:t>sex toys, </a:t>
            </a:r>
            <a:r>
              <a:rPr kumimoji="0" sz="1800" b="1" i="0" u="none" strike="noStrike" kern="1200" cap="none" spc="-5" normalizeH="0" baseline="0" noProof="0" dirty="0">
                <a:ln>
                  <a:noFill/>
                </a:ln>
                <a:solidFill>
                  <a:srgbClr val="1B365D"/>
                </a:solidFill>
                <a:effectLst/>
                <a:uLnTx/>
                <a:uFillTx/>
                <a:latin typeface="Calibri"/>
                <a:ea typeface="+mn-ea"/>
                <a:cs typeface="Calibri"/>
              </a:rPr>
              <a:t>or </a:t>
            </a:r>
            <a:r>
              <a:rPr kumimoji="0" sz="1800" b="1" i="0" u="none" strike="noStrike" kern="1200" cap="none" spc="-10" normalizeH="0" baseline="0" noProof="0" dirty="0">
                <a:ln>
                  <a:noFill/>
                </a:ln>
                <a:solidFill>
                  <a:srgbClr val="1B365D"/>
                </a:solidFill>
                <a:effectLst/>
                <a:uLnTx/>
                <a:uFillTx/>
                <a:latin typeface="Calibri"/>
                <a:ea typeface="+mn-ea"/>
                <a:cs typeface="Calibri"/>
              </a:rPr>
              <a:t>genitals</a:t>
            </a:r>
            <a:r>
              <a:rPr kumimoji="0" lang="en-US" sz="1800" b="1" i="0" u="none" strike="noStrike" kern="1200" cap="none" spc="-10" normalizeH="0" baseline="0" noProof="0" dirty="0">
                <a:ln>
                  <a:noFill/>
                </a:ln>
                <a:solidFill>
                  <a:srgbClr val="1B365D"/>
                </a:solidFill>
                <a:effectLst/>
                <a:uLnTx/>
                <a:uFillTx/>
                <a:latin typeface="Calibri"/>
                <a:ea typeface="+mn-ea"/>
                <a:cs typeface="Calibri"/>
              </a:rPr>
              <a:t> </a:t>
            </a:r>
            <a:r>
              <a:rPr kumimoji="0" sz="1800" b="1" i="0" u="none" strike="noStrike" kern="1200" cap="none" spc="-5" normalizeH="0" baseline="0" noProof="0" dirty="0">
                <a:ln>
                  <a:noFill/>
                </a:ln>
                <a:solidFill>
                  <a:srgbClr val="1B365D"/>
                </a:solidFill>
                <a:effectLst/>
                <a:uLnTx/>
                <a:uFillTx/>
                <a:latin typeface="Calibri"/>
                <a:ea typeface="+mn-ea"/>
                <a:cs typeface="Calibri"/>
              </a:rPr>
              <a:t>or only </a:t>
            </a:r>
            <a:r>
              <a:rPr kumimoji="0" sz="1800" b="1" i="0" u="none" strike="noStrike" kern="1200" cap="none" spc="0" normalizeH="0" baseline="0" noProof="0" dirty="0">
                <a:ln>
                  <a:noFill/>
                </a:ln>
                <a:solidFill>
                  <a:srgbClr val="1B365D"/>
                </a:solidFill>
                <a:effectLst/>
                <a:uLnTx/>
                <a:uFillTx/>
                <a:latin typeface="Calibri"/>
                <a:ea typeface="+mn-ea"/>
                <a:cs typeface="Calibri"/>
              </a:rPr>
              <a:t>had </a:t>
            </a:r>
            <a:r>
              <a:rPr kumimoji="0" sz="1800" b="1" i="0" u="none" strike="noStrike" kern="1200" cap="none" spc="-10" normalizeH="0" baseline="0" noProof="0" dirty="0">
                <a:ln>
                  <a:noFill/>
                </a:ln>
                <a:solidFill>
                  <a:srgbClr val="1B365D"/>
                </a:solidFill>
                <a:effectLst/>
                <a:uLnTx/>
                <a:uFillTx/>
                <a:latin typeface="Calibri"/>
                <a:ea typeface="+mn-ea"/>
                <a:cs typeface="Calibri"/>
              </a:rPr>
              <a:t>penetrative sex </a:t>
            </a:r>
            <a:r>
              <a:rPr kumimoji="0" lang="en-US" sz="1800" b="1" i="0" u="none" strike="noStrike" kern="1200" cap="none" spc="-10" normalizeH="0" baseline="0" noProof="0" dirty="0">
                <a:ln>
                  <a:noFill/>
                </a:ln>
                <a:solidFill>
                  <a:srgbClr val="1B365D"/>
                </a:solidFill>
                <a:effectLst/>
                <a:uLnTx/>
                <a:uFillTx/>
                <a:latin typeface="Calibri"/>
                <a:ea typeface="+mn-ea"/>
                <a:cs typeface="Calibri"/>
              </a:rPr>
              <a:t>in the past aren’t at risk for HPV.</a:t>
            </a:r>
            <a:endParaRPr kumimoji="0" sz="1800" b="1" i="0" u="none" strike="noStrike" kern="1200" cap="none" spc="0" normalizeH="0" baseline="0" noProof="0" dirty="0">
              <a:ln>
                <a:noFill/>
              </a:ln>
              <a:solidFill>
                <a:srgbClr val="1B365D"/>
              </a:solidFill>
              <a:effectLst/>
              <a:uLnTx/>
              <a:uFillTx/>
              <a:latin typeface="Calibri"/>
              <a:ea typeface="+mn-ea"/>
              <a:cs typeface="Calibri"/>
            </a:endParaRPr>
          </a:p>
        </p:txBody>
      </p:sp>
      <p:sp>
        <p:nvSpPr>
          <p:cNvPr id="5" name="object 5"/>
          <p:cNvSpPr txBox="1"/>
          <p:nvPr/>
        </p:nvSpPr>
        <p:spPr>
          <a:xfrm>
            <a:off x="2550286" y="3647550"/>
            <a:ext cx="7482715" cy="626454"/>
          </a:xfrm>
          <a:prstGeom prst="rect">
            <a:avLst/>
          </a:prstGeom>
          <a:ln w="26428">
            <a:solidFill>
              <a:srgbClr val="BA0C2F"/>
            </a:solidFill>
          </a:ln>
        </p:spPr>
        <p:txBody>
          <a:bodyPr vert="horz" wrap="square" lIns="0" tIns="33655" rIns="0" bIns="0" rtlCol="0">
            <a:spAutoFit/>
          </a:bodyPr>
          <a:lstStyle/>
          <a:p>
            <a:pPr marL="177800" marR="168910" lvl="0" indent="-1588" algn="ctr" defTabSz="914400" rtl="0" eaLnBrk="1" fontAlgn="auto" latinLnBrk="0" hangingPunct="1">
              <a:lnSpc>
                <a:spcPct val="100000"/>
              </a:lnSpc>
              <a:spcBef>
                <a:spcPts val="265"/>
              </a:spcBef>
              <a:spcAft>
                <a:spcPts val="0"/>
              </a:spcAft>
              <a:buClrTx/>
              <a:buSzTx/>
              <a:buFontTx/>
              <a:buNone/>
              <a:tabLst/>
              <a:defRPr/>
            </a:pPr>
            <a:r>
              <a:rPr lang="en-US" b="1" spc="-10" dirty="0">
                <a:solidFill>
                  <a:srgbClr val="1B365D"/>
                </a:solidFill>
                <a:latin typeface="Calibri"/>
                <a:cs typeface="Calibri"/>
              </a:rPr>
              <a:t>Certain LGBTQ+ patients only engage in certain sexual practices,</a:t>
            </a:r>
          </a:p>
          <a:p>
            <a:pPr marL="177800" marR="168910" lvl="0" indent="-1588" algn="ctr" defTabSz="914400" rtl="0" eaLnBrk="1" fontAlgn="auto" latinLnBrk="0" hangingPunct="1">
              <a:lnSpc>
                <a:spcPct val="100000"/>
              </a:lnSpc>
              <a:spcBef>
                <a:spcPts val="265"/>
              </a:spcBef>
              <a:spcAft>
                <a:spcPts val="0"/>
              </a:spcAft>
              <a:buClrTx/>
              <a:buSzTx/>
              <a:buFontTx/>
              <a:buNone/>
              <a:tabLst/>
              <a:defRPr/>
            </a:pPr>
            <a:r>
              <a:rPr kumimoji="0" lang="en-US" sz="1800" b="1" i="0" u="none" strike="noStrike" kern="1200" cap="none" spc="-5" normalizeH="0" baseline="0" noProof="0" dirty="0">
                <a:ln>
                  <a:noFill/>
                </a:ln>
                <a:solidFill>
                  <a:srgbClr val="1B365D"/>
                </a:solidFill>
                <a:effectLst/>
                <a:uLnTx/>
                <a:uFillTx/>
                <a:latin typeface="Calibri"/>
                <a:ea typeface="+mn-ea"/>
                <a:cs typeface="Calibri"/>
              </a:rPr>
              <a:t>making their HPV risk different.</a:t>
            </a:r>
            <a:endParaRPr kumimoji="0" sz="1800" b="1" i="0" u="none" strike="noStrike" kern="1200" cap="none" spc="0" normalizeH="0" baseline="0" noProof="0" dirty="0">
              <a:ln>
                <a:noFill/>
              </a:ln>
              <a:solidFill>
                <a:srgbClr val="1B365D"/>
              </a:solidFill>
              <a:effectLst/>
              <a:uLnTx/>
              <a:uFillTx/>
              <a:latin typeface="Calibri"/>
              <a:ea typeface="+mn-ea"/>
              <a:cs typeface="Calibri"/>
            </a:endParaRPr>
          </a:p>
        </p:txBody>
      </p:sp>
      <p:sp>
        <p:nvSpPr>
          <p:cNvPr id="6" name="object 6"/>
          <p:cNvSpPr txBox="1"/>
          <p:nvPr/>
        </p:nvSpPr>
        <p:spPr>
          <a:xfrm>
            <a:off x="2550286" y="4738343"/>
            <a:ext cx="7482714" cy="943207"/>
          </a:xfrm>
          <a:prstGeom prst="rect">
            <a:avLst/>
          </a:prstGeom>
          <a:ln w="26428">
            <a:solidFill>
              <a:srgbClr val="BA0C2F"/>
            </a:solidFill>
          </a:ln>
        </p:spPr>
        <p:txBody>
          <a:bodyPr vert="horz" wrap="square" lIns="0" tIns="34925" rIns="0" bIns="0" rtlCol="0">
            <a:spAutoFit/>
          </a:bodyPr>
          <a:lstStyle/>
          <a:p>
            <a:pPr marL="177800" marR="582930" lvl="0" indent="0" algn="ctr" defTabSz="914400" rtl="0" eaLnBrk="1" fontAlgn="auto" latinLnBrk="0" hangingPunct="1">
              <a:lnSpc>
                <a:spcPct val="100000"/>
              </a:lnSpc>
              <a:spcBef>
                <a:spcPts val="275"/>
              </a:spcBef>
              <a:spcAft>
                <a:spcPts val="0"/>
              </a:spcAft>
              <a:buClrTx/>
              <a:buSzTx/>
              <a:buFontTx/>
              <a:buNone/>
              <a:tabLst/>
              <a:defRPr/>
            </a:pPr>
            <a:r>
              <a:rPr kumimoji="0" lang="en-US" sz="1800" b="1" i="0" u="none" strike="noStrike" kern="1200" cap="none" spc="0" normalizeH="0" baseline="0" noProof="0" dirty="0">
                <a:ln>
                  <a:noFill/>
                </a:ln>
                <a:solidFill>
                  <a:srgbClr val="1B365D"/>
                </a:solidFill>
                <a:effectLst/>
                <a:uLnTx/>
                <a:uFillTx/>
                <a:latin typeface="Calibri"/>
                <a:ea typeface="+mn-ea"/>
                <a:cs typeface="Calibri"/>
              </a:rPr>
              <a:t>     </a:t>
            </a:r>
            <a:r>
              <a:rPr kumimoji="0" sz="1800" b="1" i="0" u="none" strike="noStrike" kern="1200" cap="none" spc="0" normalizeH="0" baseline="0" noProof="0" dirty="0">
                <a:ln>
                  <a:noFill/>
                </a:ln>
                <a:solidFill>
                  <a:srgbClr val="1B365D"/>
                </a:solidFill>
                <a:effectLst/>
                <a:uLnTx/>
                <a:uFillTx/>
                <a:latin typeface="Calibri"/>
                <a:ea typeface="+mn-ea"/>
                <a:cs typeface="Calibri"/>
              </a:rPr>
              <a:t>A </a:t>
            </a:r>
            <a:r>
              <a:rPr kumimoji="0" sz="1800" b="1" i="0" u="none" strike="noStrike" kern="1200" cap="none" spc="-10" normalizeH="0" baseline="0" noProof="0" dirty="0">
                <a:ln>
                  <a:noFill/>
                </a:ln>
                <a:solidFill>
                  <a:srgbClr val="1B365D"/>
                </a:solidFill>
                <a:effectLst/>
                <a:uLnTx/>
                <a:uFillTx/>
                <a:latin typeface="Calibri"/>
                <a:ea typeface="+mn-ea"/>
                <a:cs typeface="Calibri"/>
              </a:rPr>
              <a:t>person </a:t>
            </a:r>
            <a:r>
              <a:rPr kumimoji="0" sz="1800" b="1" i="0" u="none" strike="noStrike" kern="1200" cap="none" spc="-5" normalizeH="0" baseline="0" noProof="0" dirty="0">
                <a:ln>
                  <a:noFill/>
                </a:ln>
                <a:solidFill>
                  <a:srgbClr val="1B365D"/>
                </a:solidFill>
                <a:effectLst/>
                <a:uLnTx/>
                <a:uFillTx/>
                <a:latin typeface="Calibri"/>
                <a:ea typeface="+mn-ea"/>
                <a:cs typeface="Calibri"/>
              </a:rPr>
              <a:t>is </a:t>
            </a:r>
            <a:r>
              <a:rPr kumimoji="0" sz="1800" b="1" i="0" u="none" strike="noStrike" kern="1200" cap="none" spc="-10" normalizeH="0" baseline="0" noProof="0" dirty="0">
                <a:ln>
                  <a:noFill/>
                </a:ln>
                <a:solidFill>
                  <a:srgbClr val="1B365D"/>
                </a:solidFill>
                <a:effectLst/>
                <a:uLnTx/>
                <a:uFillTx/>
                <a:latin typeface="Calibri"/>
                <a:ea typeface="+mn-ea"/>
                <a:cs typeface="Calibri"/>
              </a:rPr>
              <a:t>at </a:t>
            </a:r>
            <a:r>
              <a:rPr kumimoji="0" sz="1800" b="1" i="0" u="none" strike="noStrike" kern="1200" cap="none" spc="-5" normalizeH="0" baseline="0" noProof="0" dirty="0">
                <a:ln>
                  <a:noFill/>
                </a:ln>
                <a:solidFill>
                  <a:srgbClr val="1B365D"/>
                </a:solidFill>
                <a:effectLst/>
                <a:uLnTx/>
                <a:uFillTx/>
                <a:latin typeface="Calibri"/>
                <a:ea typeface="+mn-ea"/>
                <a:cs typeface="Calibri"/>
              </a:rPr>
              <a:t>minimal risk of </a:t>
            </a:r>
            <a:r>
              <a:rPr kumimoji="0" sz="1800" b="1" i="0" u="none" strike="noStrike" kern="1200" cap="none" spc="-10" normalizeH="0" baseline="0" noProof="0" dirty="0">
                <a:ln>
                  <a:noFill/>
                </a:ln>
                <a:solidFill>
                  <a:srgbClr val="1B365D"/>
                </a:solidFill>
                <a:effectLst/>
                <a:uLnTx/>
                <a:uFillTx/>
                <a:latin typeface="Calibri"/>
                <a:ea typeface="+mn-ea"/>
                <a:cs typeface="Calibri"/>
              </a:rPr>
              <a:t>HPV </a:t>
            </a:r>
            <a:r>
              <a:rPr kumimoji="0" sz="1800" b="1" i="0" u="none" strike="noStrike" kern="1200" cap="none" spc="-5" normalizeH="0" baseline="0" noProof="0" dirty="0">
                <a:ln>
                  <a:noFill/>
                </a:ln>
                <a:solidFill>
                  <a:srgbClr val="1B365D"/>
                </a:solidFill>
                <a:effectLst/>
                <a:uLnTx/>
                <a:uFillTx/>
                <a:latin typeface="Calibri"/>
                <a:ea typeface="+mn-ea"/>
                <a:cs typeface="Calibri"/>
              </a:rPr>
              <a:t>if they </a:t>
            </a:r>
            <a:r>
              <a:rPr kumimoji="0" sz="1800" b="1" i="0" u="none" strike="noStrike" kern="1200" cap="none" spc="-10" normalizeH="0" baseline="0" noProof="0" dirty="0">
                <a:ln>
                  <a:noFill/>
                </a:ln>
                <a:solidFill>
                  <a:srgbClr val="1B365D"/>
                </a:solidFill>
                <a:effectLst/>
                <a:uLnTx/>
                <a:uFillTx/>
                <a:latin typeface="Calibri"/>
                <a:ea typeface="+mn-ea"/>
                <a:cs typeface="Calibri"/>
              </a:rPr>
              <a:t>have </a:t>
            </a:r>
            <a:r>
              <a:rPr kumimoji="0" sz="1800" b="1" i="0" u="none" strike="noStrike" kern="1200" cap="none" spc="-5" normalizeH="0" baseline="0" noProof="0" dirty="0">
                <a:ln>
                  <a:noFill/>
                </a:ln>
                <a:solidFill>
                  <a:srgbClr val="1B365D"/>
                </a:solidFill>
                <a:effectLst/>
                <a:uLnTx/>
                <a:uFillTx/>
                <a:latin typeface="Calibri"/>
                <a:ea typeface="+mn-ea"/>
                <a:cs typeface="Calibri"/>
              </a:rPr>
              <a:t>never </a:t>
            </a:r>
            <a:r>
              <a:rPr kumimoji="0" sz="1800" b="1" i="0" u="none" strike="noStrike" kern="1200" cap="none" spc="0" normalizeH="0" baseline="0" noProof="0" dirty="0">
                <a:ln>
                  <a:noFill/>
                </a:ln>
                <a:solidFill>
                  <a:srgbClr val="1B365D"/>
                </a:solidFill>
                <a:effectLst/>
                <a:uLnTx/>
                <a:uFillTx/>
                <a:latin typeface="Calibri"/>
                <a:ea typeface="+mn-ea"/>
                <a:cs typeface="Calibri"/>
              </a:rPr>
              <a:t>had </a:t>
            </a:r>
            <a:r>
              <a:rPr kumimoji="0" sz="1800" b="1" i="0" u="none" strike="noStrike" kern="1200" cap="none" spc="-5" normalizeH="0" baseline="0" noProof="0" dirty="0">
                <a:ln>
                  <a:noFill/>
                </a:ln>
                <a:solidFill>
                  <a:srgbClr val="1B365D"/>
                </a:solidFill>
                <a:effectLst/>
                <a:uLnTx/>
                <a:uFillTx/>
                <a:latin typeface="Calibri"/>
                <a:ea typeface="+mn-ea"/>
                <a:cs typeface="Calibri"/>
              </a:rPr>
              <a:t>PIV </a:t>
            </a:r>
            <a:r>
              <a:rPr kumimoji="0" lang="en-US" sz="1800" b="1" i="0" u="none" strike="noStrike" kern="1200" cap="none" spc="-5" normalizeH="0" baseline="0" noProof="0" dirty="0">
                <a:ln>
                  <a:noFill/>
                </a:ln>
                <a:solidFill>
                  <a:srgbClr val="1B365D"/>
                </a:solidFill>
                <a:effectLst/>
                <a:uLnTx/>
                <a:uFillTx/>
                <a:latin typeface="Calibri"/>
                <a:ea typeface="+mn-ea"/>
                <a:cs typeface="Calibri"/>
              </a:rPr>
              <a:t>(Penis  </a:t>
            </a:r>
          </a:p>
          <a:p>
            <a:pPr marL="177800" marR="582930" lvl="0" indent="0" algn="ctr" defTabSz="914400" rtl="0" eaLnBrk="1" fontAlgn="auto" latinLnBrk="0" hangingPunct="1">
              <a:lnSpc>
                <a:spcPct val="100000"/>
              </a:lnSpc>
              <a:spcBef>
                <a:spcPts val="275"/>
              </a:spcBef>
              <a:spcAft>
                <a:spcPts val="0"/>
              </a:spcAft>
              <a:buClrTx/>
              <a:buSzTx/>
              <a:buFontTx/>
              <a:buNone/>
              <a:tabLst/>
              <a:defRPr/>
            </a:pPr>
            <a:r>
              <a:rPr lang="en-US" b="1" spc="-5" dirty="0">
                <a:solidFill>
                  <a:srgbClr val="1B365D"/>
                </a:solidFill>
                <a:latin typeface="Calibri"/>
                <a:cs typeface="Calibri"/>
              </a:rPr>
              <a:t> </a:t>
            </a:r>
            <a:r>
              <a:rPr kumimoji="0" lang="en-US" sz="1800" b="1" i="0" u="none" strike="noStrike" kern="1200" cap="none" spc="-5" normalizeH="0" baseline="0" noProof="0" dirty="0">
                <a:ln>
                  <a:noFill/>
                </a:ln>
                <a:solidFill>
                  <a:srgbClr val="1B365D"/>
                </a:solidFill>
                <a:effectLst/>
                <a:uLnTx/>
                <a:uFillTx/>
                <a:latin typeface="Calibri"/>
                <a:ea typeface="+mn-ea"/>
                <a:cs typeface="Calibri"/>
              </a:rPr>
              <a:t>    in Vagina) </a:t>
            </a:r>
            <a:r>
              <a:rPr kumimoji="0" sz="1800" b="1" i="0" u="none" strike="noStrike" kern="1200" cap="none" spc="-5" normalizeH="0" baseline="0" noProof="0" dirty="0">
                <a:ln>
                  <a:noFill/>
                </a:ln>
                <a:solidFill>
                  <a:srgbClr val="1B365D"/>
                </a:solidFill>
                <a:effectLst/>
                <a:uLnTx/>
                <a:uFillTx/>
                <a:latin typeface="Calibri"/>
                <a:ea typeface="+mn-ea"/>
                <a:cs typeface="Calibri"/>
              </a:rPr>
              <a:t>sex, </a:t>
            </a:r>
            <a:r>
              <a:rPr kumimoji="0" sz="1800" b="1" i="0" u="none" strike="noStrike" kern="1200" cap="none" spc="0" normalizeH="0" baseline="0" noProof="0" dirty="0">
                <a:ln>
                  <a:noFill/>
                </a:ln>
                <a:solidFill>
                  <a:srgbClr val="1B365D"/>
                </a:solidFill>
                <a:effectLst/>
                <a:uLnTx/>
                <a:uFillTx/>
                <a:latin typeface="Calibri"/>
                <a:ea typeface="+mn-ea"/>
                <a:cs typeface="Calibri"/>
              </a:rPr>
              <a:t>and </a:t>
            </a:r>
            <a:r>
              <a:rPr kumimoji="0" sz="1800" b="1" i="0" u="none" strike="noStrike" kern="1200" cap="none" spc="-20" normalizeH="0" baseline="0" noProof="0" dirty="0">
                <a:ln>
                  <a:noFill/>
                </a:ln>
                <a:solidFill>
                  <a:srgbClr val="1B365D"/>
                </a:solidFill>
                <a:effectLst/>
                <a:uLnTx/>
                <a:uFillTx/>
                <a:latin typeface="Calibri"/>
                <a:ea typeface="+mn-ea"/>
                <a:cs typeface="Calibri"/>
              </a:rPr>
              <a:t>it’s </a:t>
            </a:r>
            <a:r>
              <a:rPr kumimoji="0" sz="1800" b="1" i="0" u="none" strike="noStrike" kern="1200" cap="none" spc="-5" normalizeH="0" baseline="0" noProof="0" dirty="0">
                <a:ln>
                  <a:noFill/>
                </a:ln>
                <a:solidFill>
                  <a:srgbClr val="1B365D"/>
                </a:solidFill>
                <a:effectLst/>
                <a:uLnTx/>
                <a:uFillTx/>
                <a:latin typeface="Calibri"/>
                <a:ea typeface="+mn-ea"/>
                <a:cs typeface="Calibri"/>
              </a:rPr>
              <a:t>not </a:t>
            </a:r>
            <a:r>
              <a:rPr kumimoji="0" sz="1800" b="1" i="0" u="none" strike="noStrike" kern="1200" cap="none" spc="-10" normalizeH="0" baseline="0" noProof="0" dirty="0">
                <a:ln>
                  <a:noFill/>
                </a:ln>
                <a:solidFill>
                  <a:srgbClr val="1B365D"/>
                </a:solidFill>
                <a:effectLst/>
                <a:uLnTx/>
                <a:uFillTx/>
                <a:latin typeface="Calibri"/>
                <a:ea typeface="+mn-ea"/>
                <a:cs typeface="Calibri"/>
              </a:rPr>
              <a:t>important to encourage </a:t>
            </a:r>
            <a:r>
              <a:rPr kumimoji="0" lang="en-US" sz="1800" b="1" i="0" u="none" strike="noStrike" kern="1200" cap="none" spc="-10" normalizeH="0" baseline="0" noProof="0" dirty="0">
                <a:ln>
                  <a:noFill/>
                </a:ln>
                <a:solidFill>
                  <a:srgbClr val="1B365D"/>
                </a:solidFill>
                <a:effectLst/>
                <a:uLnTx/>
                <a:uFillTx/>
                <a:latin typeface="Calibri"/>
                <a:ea typeface="+mn-ea"/>
                <a:cs typeface="Calibri"/>
              </a:rPr>
              <a:t>HPV vaccination   </a:t>
            </a:r>
          </a:p>
          <a:p>
            <a:pPr marL="177800" marR="582930" lvl="0" indent="0" algn="ctr" defTabSz="914400" rtl="0" eaLnBrk="1" fontAlgn="auto" latinLnBrk="0" hangingPunct="1">
              <a:lnSpc>
                <a:spcPct val="100000"/>
              </a:lnSpc>
              <a:spcBef>
                <a:spcPts val="275"/>
              </a:spcBef>
              <a:spcAft>
                <a:spcPts val="0"/>
              </a:spcAft>
              <a:buClrTx/>
              <a:buSzTx/>
              <a:buFontTx/>
              <a:buNone/>
              <a:tabLst/>
              <a:defRPr/>
            </a:pPr>
            <a:r>
              <a:rPr lang="en-US" b="1" spc="-10" dirty="0">
                <a:solidFill>
                  <a:srgbClr val="1B365D"/>
                </a:solidFill>
                <a:latin typeface="Calibri"/>
                <a:cs typeface="Calibri"/>
              </a:rPr>
              <a:t>    </a:t>
            </a:r>
            <a:r>
              <a:rPr kumimoji="0" lang="en-US" sz="1800" b="1" i="0" u="none" strike="noStrike" kern="1200" cap="none" spc="-10" normalizeH="0" baseline="0" noProof="0" dirty="0">
                <a:ln>
                  <a:noFill/>
                </a:ln>
                <a:solidFill>
                  <a:srgbClr val="1B365D"/>
                </a:solidFill>
                <a:effectLst/>
                <a:uLnTx/>
                <a:uFillTx/>
                <a:latin typeface="Calibri"/>
                <a:ea typeface="+mn-ea"/>
                <a:cs typeface="Calibri"/>
              </a:rPr>
              <a:t> or cervical cancer screening </a:t>
            </a:r>
            <a:r>
              <a:rPr kumimoji="0" sz="1800" b="1" i="0" u="none" strike="noStrike" kern="1200" cap="none" spc="-5" normalizeH="0" baseline="0" noProof="0" dirty="0">
                <a:ln>
                  <a:noFill/>
                </a:ln>
                <a:solidFill>
                  <a:srgbClr val="1B365D"/>
                </a:solidFill>
                <a:effectLst/>
                <a:uLnTx/>
                <a:uFillTx/>
                <a:latin typeface="Calibri"/>
                <a:ea typeface="+mn-ea"/>
                <a:cs typeface="Calibri"/>
              </a:rPr>
              <a:t>if someone </a:t>
            </a:r>
            <a:r>
              <a:rPr kumimoji="0" sz="1800" b="1" i="0" u="none" strike="noStrike" kern="1200" cap="none" spc="0" normalizeH="0" baseline="0" noProof="0" dirty="0">
                <a:ln>
                  <a:noFill/>
                </a:ln>
                <a:solidFill>
                  <a:srgbClr val="1B365D"/>
                </a:solidFill>
                <a:effectLst/>
                <a:uLnTx/>
                <a:uFillTx/>
                <a:latin typeface="Calibri"/>
                <a:ea typeface="+mn-ea"/>
                <a:cs typeface="Calibri"/>
              </a:rPr>
              <a:t>has </a:t>
            </a:r>
            <a:r>
              <a:rPr kumimoji="0" sz="1800" b="1" i="0" u="none" strike="noStrike" kern="1200" cap="none" spc="-5" normalizeH="0" baseline="0" noProof="0" dirty="0">
                <a:ln>
                  <a:noFill/>
                </a:ln>
                <a:solidFill>
                  <a:srgbClr val="1B365D"/>
                </a:solidFill>
                <a:effectLst/>
                <a:uLnTx/>
                <a:uFillTx/>
                <a:latin typeface="Calibri"/>
                <a:ea typeface="+mn-ea"/>
                <a:cs typeface="Calibri"/>
              </a:rPr>
              <a:t>not </a:t>
            </a:r>
            <a:r>
              <a:rPr kumimoji="0" sz="1800" b="1" i="0" u="none" strike="noStrike" kern="1200" cap="none" spc="-10" normalizeH="0" baseline="0" noProof="0" dirty="0">
                <a:ln>
                  <a:noFill/>
                </a:ln>
                <a:solidFill>
                  <a:srgbClr val="1B365D"/>
                </a:solidFill>
                <a:effectLst/>
                <a:uLnTx/>
                <a:uFillTx/>
                <a:latin typeface="Calibri"/>
                <a:ea typeface="+mn-ea"/>
                <a:cs typeface="Calibri"/>
              </a:rPr>
              <a:t>engaged </a:t>
            </a:r>
            <a:r>
              <a:rPr kumimoji="0" sz="1800" b="1" i="0" u="none" strike="noStrike" kern="1200" cap="none" spc="-5" normalizeH="0" baseline="0" noProof="0" dirty="0">
                <a:ln>
                  <a:noFill/>
                </a:ln>
                <a:solidFill>
                  <a:srgbClr val="1B365D"/>
                </a:solidFill>
                <a:effectLst/>
                <a:uLnTx/>
                <a:uFillTx/>
                <a:latin typeface="Calibri"/>
                <a:ea typeface="+mn-ea"/>
                <a:cs typeface="Calibri"/>
              </a:rPr>
              <a:t>in PIV</a:t>
            </a:r>
            <a:r>
              <a:rPr kumimoji="0" lang="en-US" sz="1800" b="1" i="0" u="none" strike="noStrike" kern="1200" cap="none" spc="-5" normalizeH="0" baseline="0" noProof="0" dirty="0">
                <a:ln>
                  <a:noFill/>
                </a:ln>
                <a:solidFill>
                  <a:srgbClr val="1B365D"/>
                </a:solidFill>
                <a:effectLst/>
                <a:uLnTx/>
                <a:uFillTx/>
                <a:latin typeface="Calibri"/>
                <a:ea typeface="+mn-ea"/>
                <a:cs typeface="Calibri"/>
              </a:rPr>
              <a:t>.</a:t>
            </a:r>
            <a:endParaRPr kumimoji="0" sz="1800" b="1" i="0" u="none" strike="noStrike" kern="1200" cap="none" spc="0" normalizeH="0" baseline="0" noProof="0" dirty="0">
              <a:ln>
                <a:noFill/>
              </a:ln>
              <a:solidFill>
                <a:srgbClr val="1B365D"/>
              </a:solidFill>
              <a:effectLst/>
              <a:uLnTx/>
              <a:uFillTx/>
              <a:latin typeface="Calibri"/>
              <a:ea typeface="+mn-ea"/>
              <a:cs typeface="Calibri"/>
            </a:endParaRPr>
          </a:p>
        </p:txBody>
      </p:sp>
      <p:sp>
        <p:nvSpPr>
          <p:cNvPr id="7" name="object 7"/>
          <p:cNvSpPr txBox="1"/>
          <p:nvPr/>
        </p:nvSpPr>
        <p:spPr>
          <a:xfrm>
            <a:off x="6631940" y="6512190"/>
            <a:ext cx="3972560" cy="259045"/>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800" b="0" i="0" u="none" strike="noStrike" kern="1200" cap="none" spc="-5" normalizeH="0" baseline="0" noProof="0">
                <a:ln>
                  <a:noFill/>
                </a:ln>
                <a:solidFill>
                  <a:srgbClr val="162731"/>
                </a:solidFill>
                <a:effectLst/>
                <a:uLnTx/>
                <a:uFillTx/>
                <a:latin typeface="Calibri"/>
                <a:ea typeface="+mn-ea"/>
                <a:cs typeface="Calibri"/>
              </a:rPr>
              <a:t>Coughlin et al </a:t>
            </a:r>
            <a:r>
              <a:rPr kumimoji="0" sz="800" b="0" i="0" u="none" strike="noStrike" kern="1200" cap="none" spc="0" normalizeH="0" baseline="0" noProof="0">
                <a:ln>
                  <a:noFill/>
                </a:ln>
                <a:solidFill>
                  <a:srgbClr val="162731"/>
                </a:solidFill>
                <a:effectLst/>
                <a:uLnTx/>
                <a:uFillTx/>
                <a:latin typeface="Calibri"/>
                <a:ea typeface="+mn-ea"/>
                <a:cs typeface="Calibri"/>
              </a:rPr>
              <a:t>(2004) </a:t>
            </a:r>
            <a:r>
              <a:rPr kumimoji="0" sz="800" b="0" i="0" u="none" strike="noStrike" kern="1200" cap="none" spc="-5" normalizeH="0" baseline="0" noProof="0">
                <a:ln>
                  <a:noFill/>
                </a:ln>
                <a:solidFill>
                  <a:srgbClr val="162731"/>
                </a:solidFill>
                <a:effectLst/>
                <a:uLnTx/>
                <a:uFillTx/>
                <a:latin typeface="Calibri"/>
                <a:ea typeface="+mn-ea"/>
                <a:cs typeface="Calibri"/>
              </a:rPr>
              <a:t>Physician Recommendation for Papanicolaou  Testing </a:t>
            </a:r>
            <a:r>
              <a:rPr kumimoji="0" sz="800" b="0" i="0" u="none" strike="noStrike" kern="1200" cap="none" spc="0" normalizeH="0" baseline="0" noProof="0">
                <a:ln>
                  <a:noFill/>
                </a:ln>
                <a:solidFill>
                  <a:srgbClr val="162731"/>
                </a:solidFill>
                <a:effectLst/>
                <a:uLnTx/>
                <a:uFillTx/>
                <a:latin typeface="Calibri"/>
                <a:ea typeface="+mn-ea"/>
                <a:cs typeface="Calibri"/>
              </a:rPr>
              <a:t>Among U.S.</a:t>
            </a:r>
            <a:r>
              <a:rPr kumimoji="0" sz="800" b="0" i="0" u="none" strike="noStrike" kern="1200" cap="none" spc="-80" normalizeH="0" baseline="0" noProof="0">
                <a:ln>
                  <a:noFill/>
                </a:ln>
                <a:solidFill>
                  <a:srgbClr val="162731"/>
                </a:solidFill>
                <a:effectLst/>
                <a:uLnTx/>
                <a:uFillTx/>
                <a:latin typeface="Calibri"/>
                <a:ea typeface="+mn-ea"/>
                <a:cs typeface="Calibri"/>
              </a:rPr>
              <a:t> </a:t>
            </a:r>
            <a:r>
              <a:rPr kumimoji="0" sz="800" b="0" i="0" u="none" strike="noStrike" kern="1200" cap="none" spc="0" normalizeH="0" baseline="0" noProof="0">
                <a:ln>
                  <a:noFill/>
                </a:ln>
                <a:solidFill>
                  <a:srgbClr val="162731"/>
                </a:solidFill>
                <a:effectLst/>
                <a:uLnTx/>
                <a:uFillTx/>
                <a:latin typeface="Calibri"/>
                <a:ea typeface="+mn-ea"/>
                <a:cs typeface="Calibri"/>
              </a:rPr>
              <a:t>Women,</a:t>
            </a:r>
            <a:endParaRPr kumimoji="0" sz="800" b="0" i="0" u="none" strike="noStrike" kern="1200" cap="none" spc="0" normalizeH="0" baseline="0" noProof="0">
              <a:ln>
                <a:noFill/>
              </a:ln>
              <a:solidFill>
                <a:srgbClr val="595959"/>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0" normalizeH="0" baseline="0" noProof="0">
                <a:ln>
                  <a:noFill/>
                </a:ln>
                <a:solidFill>
                  <a:srgbClr val="162731"/>
                </a:solidFill>
                <a:effectLst/>
                <a:uLnTx/>
                <a:uFillTx/>
                <a:latin typeface="Calibri"/>
                <a:ea typeface="+mn-ea"/>
                <a:cs typeface="Calibri"/>
              </a:rPr>
              <a:t>2000</a:t>
            </a:r>
            <a:r>
              <a:rPr kumimoji="0" sz="800" b="0" i="1" u="none" strike="noStrike" kern="1200" cap="none" spc="0" normalizeH="0" baseline="0" noProof="0">
                <a:ln>
                  <a:noFill/>
                </a:ln>
                <a:solidFill>
                  <a:srgbClr val="162731"/>
                </a:solidFill>
                <a:effectLst/>
                <a:uLnTx/>
                <a:uFillTx/>
                <a:latin typeface="Calibri"/>
                <a:ea typeface="+mn-ea"/>
                <a:cs typeface="Calibri"/>
              </a:rPr>
              <a:t>. </a:t>
            </a:r>
            <a:r>
              <a:rPr kumimoji="0" sz="800" b="0" i="1" u="none" strike="noStrike" kern="1200" cap="none" spc="-5" normalizeH="0" baseline="0" noProof="0">
                <a:ln>
                  <a:noFill/>
                </a:ln>
                <a:solidFill>
                  <a:srgbClr val="162731"/>
                </a:solidFill>
                <a:effectLst/>
                <a:uLnTx/>
                <a:uFillTx/>
                <a:latin typeface="Calibri"/>
                <a:ea typeface="+mn-ea"/>
                <a:cs typeface="Calibri"/>
              </a:rPr>
              <a:t>Cancer Epidemiol Biomarkers Pre</a:t>
            </a:r>
            <a:r>
              <a:rPr kumimoji="0" sz="800" b="0" i="0" u="none" strike="noStrike" kern="1200" cap="none" spc="-5" normalizeH="0" baseline="0" noProof="0">
                <a:ln>
                  <a:noFill/>
                </a:ln>
                <a:solidFill>
                  <a:srgbClr val="162731"/>
                </a:solidFill>
                <a:effectLst/>
                <a:uLnTx/>
                <a:uFillTx/>
                <a:latin typeface="Calibri"/>
                <a:ea typeface="+mn-ea"/>
                <a:cs typeface="Calibri"/>
              </a:rPr>
              <a:t>v, </a:t>
            </a:r>
            <a:r>
              <a:rPr kumimoji="0" sz="800" b="0" i="0" u="none" strike="noStrike" kern="1200" cap="none" spc="0" normalizeH="0" baseline="0" noProof="0">
                <a:ln>
                  <a:noFill/>
                </a:ln>
                <a:solidFill>
                  <a:srgbClr val="162731"/>
                </a:solidFill>
                <a:effectLst/>
                <a:uLnTx/>
                <a:uFillTx/>
                <a:latin typeface="Calibri"/>
                <a:ea typeface="+mn-ea"/>
                <a:cs typeface="Calibri"/>
              </a:rPr>
              <a:t>14, 1143.</a:t>
            </a:r>
            <a:endParaRPr kumimoji="0" sz="800" b="0" i="0" u="none" strike="noStrike" kern="1200" cap="none" spc="0" normalizeH="0" baseline="0" noProof="0">
              <a:ln>
                <a:noFill/>
              </a:ln>
              <a:solidFill>
                <a:srgbClr val="595959"/>
              </a:solidFill>
              <a:effectLst/>
              <a:uLnTx/>
              <a:uFillTx/>
              <a:latin typeface="Calibri"/>
              <a:ea typeface="+mn-ea"/>
              <a:cs typeface="Calibri"/>
            </a:endParaRPr>
          </a:p>
        </p:txBody>
      </p:sp>
      <p:sp>
        <p:nvSpPr>
          <p:cNvPr id="9" name="Rectangle 8">
            <a:extLst>
              <a:ext uri="{FF2B5EF4-FFF2-40B4-BE49-F238E27FC236}">
                <a16:creationId xmlns:a16="http://schemas.microsoft.com/office/drawing/2014/main" id="{C5197F9C-C94C-8B9C-73AE-03A91319F3D8}"/>
              </a:ext>
            </a:extLst>
          </p:cNvPr>
          <p:cNvSpPr/>
          <p:nvPr/>
        </p:nvSpPr>
        <p:spPr>
          <a:xfrm>
            <a:off x="531223" y="5914698"/>
            <a:ext cx="984068" cy="85653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4FF151E3-4747-45EE-95E0-1ECFBE2D3E1D}"/>
              </a:ext>
            </a:extLst>
          </p:cNvPr>
          <p:cNvSpPr>
            <a:spLocks noChangeAspect="1" noChangeArrowheads="1"/>
          </p:cNvSpPr>
          <p:nvPr/>
        </p:nvSpPr>
        <p:spPr bwMode="auto">
          <a:xfrm>
            <a:off x="2438400"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42FE570-F2F2-4135-899A-8B68AC832208}"/>
              </a:ext>
            </a:extLst>
          </p:cNvPr>
          <p:cNvSpPr/>
          <p:nvPr/>
        </p:nvSpPr>
        <p:spPr>
          <a:xfrm>
            <a:off x="0" y="0"/>
            <a:ext cx="12234110" cy="6860005"/>
          </a:xfrm>
          <a:prstGeom prst="rect">
            <a:avLst/>
          </a:prstGeom>
          <a:solidFill>
            <a:srgbClr val="007C8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 Placeholder 5">
            <a:extLst>
              <a:ext uri="{FF2B5EF4-FFF2-40B4-BE49-F238E27FC236}">
                <a16:creationId xmlns:a16="http://schemas.microsoft.com/office/drawing/2014/main" id="{DF9AA041-3BAA-4B07-B19B-B34240FCD087}"/>
              </a:ext>
            </a:extLst>
          </p:cNvPr>
          <p:cNvSpPr txBox="1">
            <a:spLocks/>
          </p:cNvSpPr>
          <p:nvPr/>
        </p:nvSpPr>
        <p:spPr>
          <a:xfrm>
            <a:off x="1062549" y="2286000"/>
            <a:ext cx="10109011" cy="1676400"/>
          </a:xfrm>
          <a:prstGeom prst="rect">
            <a:avLst/>
          </a:prstGeom>
        </p:spPr>
        <p:txBody>
          <a:bodyPr vert="horz" lIns="0" tIns="0" rIns="0" bIns="0" rtlCol="0" anchor="t">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80000"/>
              </a:lnSpc>
              <a:spcBef>
                <a:spcPts val="0"/>
              </a:spcBef>
              <a:spcAft>
                <a:spcPts val="533"/>
              </a:spcAft>
              <a:buClrTx/>
              <a:buSzTx/>
              <a:buFont typeface="Arial"/>
              <a:buNone/>
              <a:tabLst/>
              <a:defRPr/>
            </a:pPr>
            <a:r>
              <a:rPr kumimoji="0" lang="en-US" sz="7200" b="1" i="0" u="none" strike="noStrike" kern="2000" cap="none" spc="100" normalizeH="0" baseline="0" noProof="0">
                <a:ln>
                  <a:noFill/>
                </a:ln>
                <a:solidFill>
                  <a:srgbClr val="FFFFFF"/>
                </a:solidFill>
                <a:effectLst/>
                <a:uLnTx/>
                <a:uFillTx/>
                <a:latin typeface="Calibri"/>
                <a:ea typeface="Source Sans Pro"/>
                <a:cs typeface="Calibri"/>
              </a:rPr>
              <a:t>HPV PREVENTION STRATEGIES</a:t>
            </a:r>
          </a:p>
        </p:txBody>
      </p:sp>
    </p:spTree>
    <p:extLst>
      <p:ext uri="{BB962C8B-B14F-4D97-AF65-F5344CB8AC3E}">
        <p14:creationId xmlns:p14="http://schemas.microsoft.com/office/powerpoint/2010/main" val="142167568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57200" y="374862"/>
            <a:ext cx="6934200" cy="794735"/>
          </a:xfrm>
        </p:spPr>
        <p:txBody>
          <a:bodyPr vert="horz" lIns="0" tIns="0" rIns="0" bIns="0" rtlCol="0" anchor="t">
            <a:noAutofit/>
          </a:bodyPr>
          <a:lstStyle/>
          <a:p>
            <a:r>
              <a:rPr lang="en-US">
                <a:solidFill>
                  <a:srgbClr val="007C88"/>
                </a:solidFill>
                <a:latin typeface="Calibri"/>
                <a:ea typeface="Source Sans Pro"/>
                <a:cs typeface="Calibri"/>
              </a:rPr>
              <a:t>HPV VACCINATION GUIDELINES</a:t>
            </a: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B2F212C6-8907-2442-9AB7-0A38B63F180E}" type="slidenum">
              <a:rPr kumimoji="0" lang="en-US" sz="1050" b="0" i="0" u="none" strike="noStrike" kern="1200" cap="none" spc="0" normalizeH="0" baseline="0" noProof="0" smtClean="0">
                <a:ln>
                  <a:noFill/>
                </a:ln>
                <a:solidFill>
                  <a:srgbClr val="1B365D"/>
                </a:solidFill>
                <a:effectLst/>
                <a:uLnTx/>
                <a:uFillTx/>
                <a:latin typeface="Source Sans Pro" charset="0"/>
              </a:rPr>
              <a:pPr marL="0" marR="0" lvl="0" indent="0" algn="r" defTabSz="914400" rtl="0" eaLnBrk="1" fontAlgn="auto" latinLnBrk="0" hangingPunct="1">
                <a:lnSpc>
                  <a:spcPct val="90000"/>
                </a:lnSpc>
                <a:spcBef>
                  <a:spcPts val="0"/>
                </a:spcBef>
                <a:spcAft>
                  <a:spcPts val="0"/>
                </a:spcAft>
                <a:buClrTx/>
                <a:buSzTx/>
                <a:buFontTx/>
                <a:buNone/>
                <a:tabLst/>
                <a:defRPr/>
              </a:pPr>
              <a:t>24</a:t>
            </a:fld>
            <a:endParaRPr kumimoji="0" lang="en-US" sz="1050" b="0" i="0" u="none" strike="noStrike" kern="1200" cap="none" spc="0" normalizeH="0" baseline="0" noProof="0">
              <a:ln>
                <a:noFill/>
              </a:ln>
              <a:solidFill>
                <a:srgbClr val="1B365D"/>
              </a:solidFill>
              <a:effectLst/>
              <a:uLnTx/>
              <a:uFillTx/>
              <a:latin typeface="Source Sans Pro" charset="0"/>
            </a:endParaRPr>
          </a:p>
        </p:txBody>
      </p:sp>
      <p:sp>
        <p:nvSpPr>
          <p:cNvPr id="4" name="Footer Placeholder 3"/>
          <p:cNvSpPr>
            <a:spLocks noGrp="1"/>
          </p:cNvSpPr>
          <p:nvPr>
            <p:ph type="ftr" sz="quarter" idx="3"/>
          </p:nvPr>
        </p:nvSpPr>
        <p:spPr>
          <a:xfrm>
            <a:off x="9676262" y="6307277"/>
            <a:ext cx="1503959" cy="16972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3F3F3">
                    <a:lumMod val="75000"/>
                  </a:srgbClr>
                </a:solidFill>
                <a:effectLst/>
                <a:uLnTx/>
                <a:uFillTx/>
                <a:latin typeface="Calibri"/>
                <a:ea typeface="Source Sans Pro Light"/>
                <a:cs typeface="Calibri"/>
              </a:rPr>
              <a:t>cancer.org/</a:t>
            </a:r>
            <a:r>
              <a:rPr kumimoji="0" lang="en-US" sz="1050" b="0" i="0" u="none" strike="noStrike" kern="1200" cap="none" spc="0" normalizeH="0" baseline="0" noProof="0" err="1">
                <a:ln>
                  <a:noFill/>
                </a:ln>
                <a:solidFill>
                  <a:srgbClr val="F3F3F3">
                    <a:lumMod val="75000"/>
                  </a:srgbClr>
                </a:solidFill>
                <a:effectLst/>
                <a:uLnTx/>
                <a:uFillTx/>
                <a:latin typeface="Calibri"/>
                <a:ea typeface="Source Sans Pro Light"/>
                <a:cs typeface="Calibri"/>
              </a:rPr>
              <a:t>hpv</a:t>
            </a:r>
            <a:endParaRPr kumimoji="0" lang="en-US" sz="1050" b="0" i="0" u="none" strike="noStrike" kern="1200" cap="none" spc="0" normalizeH="0" baseline="0" noProof="0" err="1">
              <a:ln>
                <a:noFill/>
              </a:ln>
              <a:solidFill>
                <a:srgbClr val="F3F3F3">
                  <a:lumMod val="75000"/>
                </a:srgbClr>
              </a:solidFill>
              <a:effectLst/>
              <a:uLnTx/>
              <a:uFillTx/>
              <a:latin typeface="Source Sans Pro Light" charset="0"/>
            </a:endParaRPr>
          </a:p>
        </p:txBody>
      </p:sp>
      <p:sp>
        <p:nvSpPr>
          <p:cNvPr id="8" name="TextBox 7">
            <a:extLst>
              <a:ext uri="{FF2B5EF4-FFF2-40B4-BE49-F238E27FC236}">
                <a16:creationId xmlns:a16="http://schemas.microsoft.com/office/drawing/2014/main" id="{3D1B0731-279E-407D-B3FD-AAC728B82243}"/>
              </a:ext>
            </a:extLst>
          </p:cNvPr>
          <p:cNvSpPr txBox="1"/>
          <p:nvPr/>
        </p:nvSpPr>
        <p:spPr>
          <a:xfrm>
            <a:off x="614631" y="1040921"/>
            <a:ext cx="10205769" cy="2169825"/>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600"/>
              </a:spcAft>
              <a:buClr>
                <a:srgbClr val="595959"/>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Calibri"/>
                <a:ea typeface="MS PGothic"/>
                <a:cs typeface="Calibri"/>
              </a:rPr>
              <a:t>Boys and girls</a:t>
            </a:r>
          </a:p>
          <a:p>
            <a:pPr marL="342900" marR="0" lvl="0" indent="-342900" algn="l" defTabSz="914400" rtl="0" eaLnBrk="1" fontAlgn="auto" latinLnBrk="0" hangingPunct="1">
              <a:lnSpc>
                <a:spcPct val="100000"/>
              </a:lnSpc>
              <a:spcBef>
                <a:spcPts val="0"/>
              </a:spcBef>
              <a:spcAft>
                <a:spcPts val="600"/>
              </a:spcAft>
              <a:buClr>
                <a:srgbClr val="595959"/>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Calibri"/>
                <a:ea typeface="MS PGothic"/>
                <a:cs typeface="Calibri"/>
              </a:rPr>
              <a:t>Age 9 - 12 = ON TIME; Can vaccinate LATE at ages 13 to 26</a:t>
            </a:r>
          </a:p>
          <a:p>
            <a:pPr marL="342900" marR="0" lvl="0" indent="-342900" algn="l" defTabSz="914400" rtl="0" eaLnBrk="1" fontAlgn="auto" latinLnBrk="0" hangingPunct="1">
              <a:lnSpc>
                <a:spcPct val="100000"/>
              </a:lnSpc>
              <a:spcBef>
                <a:spcPts val="0"/>
              </a:spcBef>
              <a:spcAft>
                <a:spcPts val="600"/>
              </a:spcAft>
              <a:buClr>
                <a:srgbClr val="595959"/>
              </a:buClr>
              <a:buSzTx/>
              <a:buFont typeface="Arial" panose="020B0604020202020204" pitchFamily="34" charset="0"/>
              <a:buChar char="•"/>
              <a:tabLst/>
              <a:defRPr/>
            </a:pPr>
            <a:r>
              <a:rPr kumimoji="0" lang="en-US" sz="2400" b="0" i="0" u="none" strike="noStrike" kern="1200" cap="none" spc="0" normalizeH="0" baseline="0" noProof="0">
                <a:ln>
                  <a:noFill/>
                </a:ln>
                <a:solidFill>
                  <a:srgbClr val="595959"/>
                </a:solidFill>
                <a:effectLst/>
                <a:uLnTx/>
                <a:uFillTx/>
                <a:latin typeface="Calibri"/>
                <a:ea typeface="MS PGothic"/>
                <a:cs typeface="Calibri"/>
              </a:rPr>
              <a:t>ACS: Individuals ages 22 to 26 who were not previously vaccinated should be informed that vaccination at older ages is less effective in lowering cancer risk</a:t>
            </a:r>
          </a:p>
          <a:p>
            <a:pPr marL="342900" marR="0" lvl="0" indent="-342900" algn="l" defTabSz="914400" rtl="0" eaLnBrk="1" fontAlgn="auto" latinLnBrk="0" hangingPunct="1">
              <a:lnSpc>
                <a:spcPct val="100000"/>
              </a:lnSpc>
              <a:spcBef>
                <a:spcPts val="0"/>
              </a:spcBef>
              <a:spcAft>
                <a:spcPts val="600"/>
              </a:spcAft>
              <a:buClr>
                <a:srgbClr val="595959"/>
              </a:buClr>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595959"/>
                </a:solidFill>
                <a:effectLst/>
                <a:uLnTx/>
                <a:uFillTx/>
                <a:latin typeface="Calibri"/>
                <a:ea typeface="MS PGothic"/>
                <a:cs typeface="Calibri"/>
              </a:rPr>
              <a:t>2 doses*</a:t>
            </a:r>
          </a:p>
        </p:txBody>
      </p:sp>
      <p:pic>
        <p:nvPicPr>
          <p:cNvPr id="13" name="Picture 12" descr="A picture containing text, clock, sign&#10;&#10;Description automatically generated">
            <a:extLst>
              <a:ext uri="{FF2B5EF4-FFF2-40B4-BE49-F238E27FC236}">
                <a16:creationId xmlns:a16="http://schemas.microsoft.com/office/drawing/2014/main" id="{E2CA3FAB-459C-4518-A47D-52BA9B6D9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6019800"/>
            <a:ext cx="2192486" cy="476866"/>
          </a:xfrm>
          <a:prstGeom prst="rect">
            <a:avLst/>
          </a:prstGeom>
        </p:spPr>
      </p:pic>
      <p:sp>
        <p:nvSpPr>
          <p:cNvPr id="6" name="TextBox 5">
            <a:extLst>
              <a:ext uri="{FF2B5EF4-FFF2-40B4-BE49-F238E27FC236}">
                <a16:creationId xmlns:a16="http://schemas.microsoft.com/office/drawing/2014/main" id="{FCCA427B-0174-4B34-940C-50152EA16048}"/>
              </a:ext>
            </a:extLst>
          </p:cNvPr>
          <p:cNvSpPr txBox="1"/>
          <p:nvPr/>
        </p:nvSpPr>
        <p:spPr>
          <a:xfrm>
            <a:off x="4554073" y="6367277"/>
            <a:ext cx="2986395" cy="12311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solidFill>
                  <a:srgbClr val="595959"/>
                </a:solidFill>
                <a:effectLst/>
                <a:uLnTx/>
                <a:uFillTx/>
                <a:latin typeface="Calibri"/>
                <a:ea typeface="+mn-ea"/>
                <a:cs typeface="Calibri"/>
              </a:rPr>
              <a:t>SOURCE: American Cancer Society HPV vaccine (Accessed March 2022) </a:t>
            </a:r>
            <a:endParaRPr kumimoji="0" lang="en-US" sz="800" b="0" i="0" u="none" strike="noStrike" kern="1200" cap="none" spc="0" normalizeH="0" baseline="0" noProof="0">
              <a:ln>
                <a:noFill/>
              </a:ln>
              <a:solidFill>
                <a:srgbClr val="595959"/>
              </a:solidFill>
              <a:effectLst/>
              <a:uLnTx/>
              <a:uFillTx/>
              <a:latin typeface="Arial"/>
              <a:ea typeface="+mn-lt"/>
              <a:cs typeface="Arial"/>
            </a:endParaRPr>
          </a:p>
        </p:txBody>
      </p:sp>
      <p:pic>
        <p:nvPicPr>
          <p:cNvPr id="10" name="Picture 10" descr="A picture containing text&#10;&#10;Description automatically generated">
            <a:extLst>
              <a:ext uri="{FF2B5EF4-FFF2-40B4-BE49-F238E27FC236}">
                <a16:creationId xmlns:a16="http://schemas.microsoft.com/office/drawing/2014/main" id="{57500523-9408-442D-900D-DD2F2B7C9248}"/>
              </a:ext>
            </a:extLst>
          </p:cNvPr>
          <p:cNvPicPr>
            <a:picLocks noChangeAspect="1"/>
          </p:cNvPicPr>
          <p:nvPr/>
        </p:nvPicPr>
        <p:blipFill>
          <a:blip r:embed="rId4"/>
          <a:stretch>
            <a:fillRect/>
          </a:stretch>
        </p:blipFill>
        <p:spPr>
          <a:xfrm>
            <a:off x="854242" y="3351473"/>
            <a:ext cx="9771647" cy="2370869"/>
          </a:xfrm>
          <a:prstGeom prst="rect">
            <a:avLst/>
          </a:prstGeom>
        </p:spPr>
      </p:pic>
    </p:spTree>
    <p:extLst>
      <p:ext uri="{BB962C8B-B14F-4D97-AF65-F5344CB8AC3E}">
        <p14:creationId xmlns:p14="http://schemas.microsoft.com/office/powerpoint/2010/main" val="396108607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BD3C2A35-E374-4087-A52A-7D49E12313A4}"/>
              </a:ext>
            </a:extLst>
          </p:cNvPr>
          <p:cNvSpPr>
            <a:spLocks noGrp="1"/>
          </p:cNvSpPr>
          <p:nvPr>
            <p:ph type="sldNum" sz="quarter" idx="4"/>
          </p:nvPr>
        </p:nvSpPr>
        <p:spPr>
          <a:xfrm>
            <a:off x="11294140" y="6306687"/>
            <a:ext cx="288259" cy="170313"/>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B2F212C6-8907-2442-9AB7-0A38B63F180E}" type="slidenum">
              <a:rPr kumimoji="0" lang="en-US" sz="1050" b="0" i="0" u="none" strike="noStrike" kern="1200" cap="none" spc="0" normalizeH="0" baseline="0" noProof="0" smtClean="0">
                <a:ln>
                  <a:noFill/>
                </a:ln>
                <a:solidFill>
                  <a:srgbClr val="1B365D"/>
                </a:solidFill>
                <a:effectLst/>
                <a:uLnTx/>
                <a:uFillTx/>
                <a:latin typeface="Source Sans Pro" charset="0"/>
              </a:rPr>
              <a:pPr marL="0" marR="0" lvl="0" indent="0" algn="r" defTabSz="914400" rtl="0" eaLnBrk="1" fontAlgn="auto" latinLnBrk="0" hangingPunct="1">
                <a:lnSpc>
                  <a:spcPct val="90000"/>
                </a:lnSpc>
                <a:spcBef>
                  <a:spcPts val="0"/>
                </a:spcBef>
                <a:spcAft>
                  <a:spcPts val="0"/>
                </a:spcAft>
                <a:buClrTx/>
                <a:buSzTx/>
                <a:buFontTx/>
                <a:buNone/>
                <a:tabLst/>
                <a:defRPr/>
              </a:pPr>
              <a:t>25</a:t>
            </a:fld>
            <a:endParaRPr kumimoji="0" lang="en-US" sz="1050" b="0" i="0" u="none" strike="noStrike" kern="1200" cap="none" spc="0" normalizeH="0" baseline="0" noProof="0">
              <a:ln>
                <a:noFill/>
              </a:ln>
              <a:solidFill>
                <a:srgbClr val="1B365D"/>
              </a:solidFill>
              <a:effectLst/>
              <a:uLnTx/>
              <a:uFillTx/>
              <a:latin typeface="Source Sans Pro" charset="0"/>
            </a:endParaRPr>
          </a:p>
        </p:txBody>
      </p:sp>
      <p:sp>
        <p:nvSpPr>
          <p:cNvPr id="9" name="Text Placeholder 1">
            <a:extLst>
              <a:ext uri="{FF2B5EF4-FFF2-40B4-BE49-F238E27FC236}">
                <a16:creationId xmlns:a16="http://schemas.microsoft.com/office/drawing/2014/main" id="{070D16E3-3203-44AA-A1F6-DF8450054326}"/>
              </a:ext>
            </a:extLst>
          </p:cNvPr>
          <p:cNvSpPr txBox="1">
            <a:spLocks/>
          </p:cNvSpPr>
          <p:nvPr/>
        </p:nvSpPr>
        <p:spPr>
          <a:xfrm>
            <a:off x="457199" y="304801"/>
            <a:ext cx="5562601" cy="685800"/>
          </a:xfrm>
          <a:prstGeom prst="rect">
            <a:avLst/>
          </a:prstGeom>
        </p:spPr>
        <p:txBody>
          <a:bodyPr vert="horz" lIns="0" tIns="0" rIns="0" bIns="0" rtlCol="0" anchor="t">
            <a:noAutofit/>
          </a:bodyPr>
          <a:lstStyle>
            <a:lvl1pPr marL="0" indent="0" algn="l" defTabSz="609585" rtl="0" eaLnBrk="1" latinLnBrk="0" hangingPunct="1">
              <a:lnSpc>
                <a:spcPct val="80000"/>
              </a:lnSpc>
              <a:spcBef>
                <a:spcPts val="0"/>
              </a:spcBef>
              <a:spcAft>
                <a:spcPts val="533"/>
              </a:spcAft>
              <a:buFont typeface="Arial"/>
              <a:buNone/>
              <a:defRPr lang="en-US" sz="4000" b="1" i="0" kern="2000" spc="100" baseline="0">
                <a:solidFill>
                  <a:schemeClr val="accent1"/>
                </a:solidFill>
                <a:latin typeface="Calibri" panose="020F0502020204030204" pitchFamily="34" charset="0"/>
                <a:ea typeface="Source Sans Pro" charset="0"/>
                <a:cs typeface="Calibri" panose="020F0502020204030204" pitchFamily="34" charset="0"/>
              </a:defRPr>
            </a:lvl1pPr>
            <a:lvl2pPr marL="0" indent="0" algn="l" defTabSz="609585" rtl="0" eaLnBrk="1" latinLnBrk="0" hangingPunct="1">
              <a:lnSpc>
                <a:spcPct val="90000"/>
              </a:lnSpc>
              <a:spcBef>
                <a:spcPts val="0"/>
              </a:spcBef>
              <a:spcAft>
                <a:spcPts val="0"/>
              </a:spcAft>
              <a:buFont typeface="Arial"/>
              <a:buNone/>
              <a:tabLst/>
              <a:defRPr lang="en-US" sz="2400" b="0" i="0" kern="1200" spc="0" baseline="0">
                <a:solidFill>
                  <a:schemeClr val="tx1"/>
                </a:solidFill>
                <a:latin typeface="Calibri" panose="020F0502020204030204" pitchFamily="34" charset="0"/>
                <a:ea typeface="Source Sans Pro Light" charset="0"/>
                <a:cs typeface="Calibri" panose="020F0502020204030204" pitchFamily="34" charset="0"/>
              </a:defRPr>
            </a:lvl2pPr>
            <a:lvl3pPr marL="4233" indent="0" algn="l" defTabSz="609585" rtl="0" eaLnBrk="1" latinLnBrk="0" hangingPunct="1">
              <a:lnSpc>
                <a:spcPct val="90000"/>
              </a:lnSpc>
              <a:spcBef>
                <a:spcPts val="0"/>
              </a:spcBef>
              <a:spcAft>
                <a:spcPts val="0"/>
              </a:spcAft>
              <a:buFont typeface="Arial"/>
              <a:buNone/>
              <a:defRPr lang="en-US" sz="2133" b="0" i="0" kern="1200" spc="0" baseline="0">
                <a:solidFill>
                  <a:schemeClr val="accent2"/>
                </a:solidFill>
                <a:latin typeface="Calibri" panose="020F0502020204030204" pitchFamily="34" charset="0"/>
                <a:ea typeface="Source Sans Pro Light" charset="0"/>
                <a:cs typeface="Calibri" panose="020F0502020204030204" pitchFamily="34" charset="0"/>
              </a:defRPr>
            </a:lvl3pPr>
            <a:lvl4pPr marL="535504" indent="-224361" algn="l" defTabSz="609585" rtl="0" eaLnBrk="1" latinLnBrk="0" hangingPunct="1">
              <a:lnSpc>
                <a:spcPct val="100000"/>
              </a:lnSpc>
              <a:spcBef>
                <a:spcPts val="533"/>
              </a:spcBef>
              <a:spcAft>
                <a:spcPts val="533"/>
              </a:spcAft>
              <a:buFont typeface="Lucida Grande"/>
              <a:buChar char="-"/>
              <a:tabLst/>
              <a:defRPr lang="en-US" sz="1467" b="0" i="0" kern="1200" spc="0" baseline="0" dirty="0" smtClean="0">
                <a:solidFill>
                  <a:schemeClr val="tx1"/>
                </a:solidFill>
                <a:latin typeface="Calibri" panose="020F0502020204030204" pitchFamily="34" charset="0"/>
                <a:ea typeface="Source Sans Pro Light" charset="0"/>
                <a:cs typeface="Calibri" panose="020F0502020204030204" pitchFamily="34" charset="0"/>
              </a:defRPr>
            </a:lvl4pPr>
            <a:lvl5pPr marL="836063" indent="-228594" algn="l" defTabSz="609585" rtl="0" eaLnBrk="1" latinLnBrk="0" hangingPunct="1">
              <a:lnSpc>
                <a:spcPct val="100000"/>
              </a:lnSpc>
              <a:spcBef>
                <a:spcPts val="533"/>
              </a:spcBef>
              <a:spcAft>
                <a:spcPts val="533"/>
              </a:spcAft>
              <a:buFont typeface="Arial"/>
              <a:buChar char="•"/>
              <a:tabLst/>
              <a:defRPr lang="en-US" sz="1333" b="0" i="0" kern="1200" spc="0" baseline="0" dirty="0">
                <a:solidFill>
                  <a:schemeClr val="tx1"/>
                </a:solidFill>
                <a:latin typeface="Calibri" panose="020F0502020204030204" pitchFamily="34" charset="0"/>
                <a:ea typeface="Source Sans Pro Light" charset="0"/>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80000"/>
              </a:lnSpc>
              <a:spcBef>
                <a:spcPts val="0"/>
              </a:spcBef>
              <a:spcAft>
                <a:spcPts val="533"/>
              </a:spcAft>
              <a:buClrTx/>
              <a:buSzTx/>
              <a:buFont typeface="Arial"/>
              <a:buNone/>
              <a:tabLst/>
              <a:defRPr/>
            </a:pPr>
            <a:r>
              <a:rPr kumimoji="0" lang="en-US" sz="4000" b="1" i="0" u="none" strike="noStrike" kern="2000" cap="none" spc="100" normalizeH="0" baseline="0" noProof="0">
                <a:ln>
                  <a:noFill/>
                </a:ln>
                <a:solidFill>
                  <a:srgbClr val="007C88"/>
                </a:solidFill>
                <a:effectLst/>
                <a:uLnTx/>
                <a:uFillTx/>
                <a:latin typeface="Calibri"/>
                <a:ea typeface="Source Sans Pro"/>
                <a:cs typeface="Calibri"/>
              </a:rPr>
              <a:t>WHAT ABOUT ADULTS?</a:t>
            </a:r>
          </a:p>
        </p:txBody>
      </p:sp>
      <p:sp>
        <p:nvSpPr>
          <p:cNvPr id="12" name="TextBox 11">
            <a:extLst>
              <a:ext uri="{FF2B5EF4-FFF2-40B4-BE49-F238E27FC236}">
                <a16:creationId xmlns:a16="http://schemas.microsoft.com/office/drawing/2014/main" id="{B5F855EE-6FCA-40D6-BF53-A3973C4DE8DD}"/>
              </a:ext>
            </a:extLst>
          </p:cNvPr>
          <p:cNvSpPr txBox="1"/>
          <p:nvPr/>
        </p:nvSpPr>
        <p:spPr>
          <a:xfrm>
            <a:off x="371144" y="2213660"/>
            <a:ext cx="5203487" cy="206210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B365D"/>
                </a:solidFill>
                <a:effectLst/>
                <a:uLnTx/>
                <a:uFillTx/>
                <a:latin typeface="Calibri"/>
                <a:ea typeface="+mn-ea"/>
                <a:cs typeface="Calibri"/>
              </a:rPr>
              <a:t>The American Cancer Society does not recommend </a:t>
            </a:r>
            <a:br>
              <a:rPr kumimoji="0" lang="en-US" sz="3200" b="1" i="0" u="none" strike="noStrike" kern="1200" cap="none" spc="0" normalizeH="0" baseline="0" noProof="0">
                <a:ln>
                  <a:noFill/>
                </a:ln>
                <a:solidFill>
                  <a:srgbClr val="595959"/>
                </a:solidFill>
                <a:effectLst/>
                <a:uLnTx/>
                <a:uFillTx/>
                <a:latin typeface="Calibri"/>
                <a:ea typeface="+mn-ea"/>
                <a:cs typeface="Calibri"/>
              </a:rPr>
            </a:br>
            <a:r>
              <a:rPr kumimoji="0" lang="en-US" sz="3200" b="1" i="0" u="none" strike="noStrike" kern="1200" cap="none" spc="0" normalizeH="0" baseline="0" noProof="0">
                <a:ln>
                  <a:noFill/>
                </a:ln>
                <a:solidFill>
                  <a:srgbClr val="1B365D"/>
                </a:solidFill>
                <a:effectLst/>
                <a:uLnTx/>
                <a:uFillTx/>
                <a:latin typeface="Calibri"/>
                <a:ea typeface="+mn-ea"/>
                <a:cs typeface="Calibri"/>
              </a:rPr>
              <a:t>HPV vaccination for adults older than 26 years.</a:t>
            </a:r>
            <a:r>
              <a:rPr kumimoji="0" lang="en-US" sz="2800" b="0" i="0" u="none" strike="noStrike" kern="1200" cap="none" spc="0" normalizeH="0" baseline="0" noProof="0">
                <a:ln>
                  <a:noFill/>
                </a:ln>
                <a:solidFill>
                  <a:srgbClr val="1B365D"/>
                </a:solidFill>
                <a:effectLst/>
                <a:uLnTx/>
                <a:uFillTx/>
                <a:latin typeface="Calibri"/>
                <a:ea typeface="+mn-ea"/>
                <a:cs typeface="Calibri"/>
              </a:rPr>
              <a:t> </a:t>
            </a:r>
            <a:endParaRPr kumimoji="0" lang="en-US" sz="1800" b="0" i="0" u="none" strike="noStrike" kern="1200" cap="none" spc="0" normalizeH="0" baseline="0" noProof="0">
              <a:ln>
                <a:noFill/>
              </a:ln>
              <a:solidFill>
                <a:srgbClr val="1B365D"/>
              </a:solidFill>
              <a:effectLst/>
              <a:uLnTx/>
              <a:uFillTx/>
              <a:latin typeface="Arial"/>
              <a:ea typeface="+mn-ea"/>
              <a:cs typeface="Arial"/>
            </a:endParaRPr>
          </a:p>
        </p:txBody>
      </p:sp>
      <p:pic>
        <p:nvPicPr>
          <p:cNvPr id="3" name="Picture 2" descr="A couple of women carrying shopping bags&#10;&#10;Description automatically generated with low confidence">
            <a:extLst>
              <a:ext uri="{FF2B5EF4-FFF2-40B4-BE49-F238E27FC236}">
                <a16:creationId xmlns:a16="http://schemas.microsoft.com/office/drawing/2014/main" id="{006E29F5-ECE0-4FB2-BCAB-4D6AD650B876}"/>
              </a:ext>
            </a:extLst>
          </p:cNvPr>
          <p:cNvPicPr>
            <a:picLocks noChangeAspect="1"/>
          </p:cNvPicPr>
          <p:nvPr/>
        </p:nvPicPr>
        <p:blipFill rotWithShape="1">
          <a:blip r:embed="rId3"/>
          <a:srcRect l="22709" t="-990" r="27314" b="24323"/>
          <a:stretch/>
        </p:blipFill>
        <p:spPr>
          <a:xfrm>
            <a:off x="6172200" y="-82827"/>
            <a:ext cx="6019800" cy="6930887"/>
          </a:xfrm>
          <a:prstGeom prst="rect">
            <a:avLst/>
          </a:prstGeom>
        </p:spPr>
      </p:pic>
      <p:sp>
        <p:nvSpPr>
          <p:cNvPr id="13" name="TextBox 12">
            <a:extLst>
              <a:ext uri="{FF2B5EF4-FFF2-40B4-BE49-F238E27FC236}">
                <a16:creationId xmlns:a16="http://schemas.microsoft.com/office/drawing/2014/main" id="{60BA6A9A-F45D-479E-AB35-0DBF1E5B8DB9}"/>
              </a:ext>
            </a:extLst>
          </p:cNvPr>
          <p:cNvSpPr txBox="1"/>
          <p:nvPr/>
        </p:nvSpPr>
        <p:spPr>
          <a:xfrm>
            <a:off x="8192973" y="6506476"/>
            <a:ext cx="3722065"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solidFill>
                  <a:srgbClr val="595959"/>
                </a:solidFill>
                <a:effectLst/>
                <a:uLnTx/>
                <a:uFillTx/>
                <a:latin typeface="Calibri"/>
                <a:ea typeface="+mn-ea"/>
                <a:cs typeface="Calibri"/>
              </a:rPr>
              <a:t>©2022 American Cancer Society, Inc.</a:t>
            </a:r>
            <a:br>
              <a:rPr kumimoji="0" lang="en-US" sz="800" b="0" i="0" u="none" strike="noStrike" kern="1200" cap="none" spc="0" normalizeH="0" baseline="0" noProof="0">
                <a:ln>
                  <a:noFill/>
                </a:ln>
                <a:solidFill>
                  <a:srgbClr val="595959"/>
                </a:solidFill>
                <a:effectLst/>
                <a:uLnTx/>
                <a:uFillTx/>
                <a:latin typeface="Calibri" panose="020F0502020204030204" pitchFamily="34" charset="0"/>
                <a:ea typeface="+mn-ea"/>
                <a:cs typeface="Calibri" panose="020F0502020204030204" pitchFamily="34" charset="0"/>
              </a:rPr>
            </a:br>
            <a:r>
              <a:rPr kumimoji="0" lang="en-US" sz="800" b="0" i="0" u="none" strike="noStrike" kern="1200" cap="none" spc="0" normalizeH="0" baseline="0" noProof="0">
                <a:ln>
                  <a:noFill/>
                </a:ln>
                <a:solidFill>
                  <a:srgbClr val="595959"/>
                </a:solidFill>
                <a:effectLst/>
                <a:uLnTx/>
                <a:uFillTx/>
                <a:latin typeface="Calibri"/>
                <a:ea typeface="+mn-ea"/>
                <a:cs typeface="Calibri"/>
              </a:rPr>
              <a:t>Models used for illustrative purposes only.</a:t>
            </a:r>
          </a:p>
        </p:txBody>
      </p:sp>
      <p:sp>
        <p:nvSpPr>
          <p:cNvPr id="2" name="TextBox 1">
            <a:extLst>
              <a:ext uri="{FF2B5EF4-FFF2-40B4-BE49-F238E27FC236}">
                <a16:creationId xmlns:a16="http://schemas.microsoft.com/office/drawing/2014/main" id="{CE774053-C7CC-4E5D-975A-EEAF9C8E6968}"/>
              </a:ext>
            </a:extLst>
          </p:cNvPr>
          <p:cNvSpPr txBox="1"/>
          <p:nvPr/>
        </p:nvSpPr>
        <p:spPr>
          <a:xfrm flipH="1">
            <a:off x="3176036" y="6211375"/>
            <a:ext cx="2724716"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95959"/>
                </a:solidFill>
                <a:effectLst/>
                <a:uLnTx/>
                <a:uFillTx/>
                <a:latin typeface="Calibri"/>
                <a:ea typeface="+mn-lt"/>
                <a:cs typeface="Calibri"/>
              </a:rPr>
              <a:t>SOURCES: </a:t>
            </a:r>
            <a:r>
              <a:rPr kumimoji="0" lang="en-US" sz="800" b="0" i="0" u="none" strike="noStrike" kern="1200" cap="none" spc="0" normalizeH="0" baseline="0" noProof="0" err="1">
                <a:ln>
                  <a:noFill/>
                </a:ln>
                <a:solidFill>
                  <a:srgbClr val="595959"/>
                </a:solidFill>
                <a:effectLst/>
                <a:uLnTx/>
                <a:uFillTx/>
                <a:latin typeface="Calibri"/>
                <a:ea typeface="+mn-lt"/>
                <a:cs typeface="Calibri"/>
              </a:rPr>
              <a:t>Meites,et</a:t>
            </a:r>
            <a:r>
              <a:rPr kumimoji="0" lang="en-US" sz="800" b="0" i="0" u="none" strike="noStrike" kern="1200" cap="none" spc="0" normalizeH="0" baseline="0" noProof="0">
                <a:ln>
                  <a:noFill/>
                </a:ln>
                <a:solidFill>
                  <a:srgbClr val="595959"/>
                </a:solidFill>
                <a:effectLst/>
                <a:uLnTx/>
                <a:uFillTx/>
                <a:latin typeface="Calibri"/>
                <a:ea typeface="+mn-lt"/>
                <a:cs typeface="Calibri"/>
              </a:rPr>
              <a:t> </a:t>
            </a:r>
            <a:r>
              <a:rPr kumimoji="0" lang="en-US" sz="800" b="0" i="0" u="none" strike="noStrike" kern="1200" cap="none" spc="0" normalizeH="0" baseline="0" noProof="0">
                <a:ln>
                  <a:noFill/>
                </a:ln>
                <a:solidFill>
                  <a:srgbClr val="595959"/>
                </a:solidFill>
                <a:effectLst/>
                <a:uLnTx/>
                <a:uFillTx/>
                <a:latin typeface="Calibri"/>
                <a:ea typeface="+mn-lt"/>
                <a:cs typeface="Arial"/>
              </a:rPr>
              <a:t>al. MMWR </a:t>
            </a:r>
            <a:r>
              <a:rPr kumimoji="0" lang="en-US" sz="800" b="0" i="0" u="none" strike="noStrike" kern="1200" cap="none" spc="0" normalizeH="0" baseline="0" noProof="0" err="1">
                <a:ln>
                  <a:noFill/>
                </a:ln>
                <a:solidFill>
                  <a:srgbClr val="595959"/>
                </a:solidFill>
                <a:effectLst/>
                <a:uLnTx/>
                <a:uFillTx/>
                <a:latin typeface="Calibri"/>
                <a:ea typeface="+mn-lt"/>
                <a:cs typeface="Arial"/>
              </a:rPr>
              <a:t>Morb</a:t>
            </a:r>
            <a:r>
              <a:rPr kumimoji="0" lang="en-US" sz="800" b="0" i="0" u="none" strike="noStrike" kern="1200" cap="none" spc="0" normalizeH="0" baseline="0" noProof="0">
                <a:ln>
                  <a:noFill/>
                </a:ln>
                <a:solidFill>
                  <a:srgbClr val="595959"/>
                </a:solidFill>
                <a:effectLst/>
                <a:uLnTx/>
                <a:uFillTx/>
                <a:latin typeface="Calibri"/>
                <a:ea typeface="+mn-lt"/>
                <a:cs typeface="Arial"/>
              </a:rPr>
              <a:t> Mortal </a:t>
            </a:r>
            <a:r>
              <a:rPr kumimoji="0" lang="en-US" sz="800" b="0" i="0" u="none" strike="noStrike" kern="1200" cap="none" spc="0" normalizeH="0" baseline="0" noProof="0" err="1">
                <a:ln>
                  <a:noFill/>
                </a:ln>
                <a:solidFill>
                  <a:srgbClr val="595959"/>
                </a:solidFill>
                <a:effectLst/>
                <a:uLnTx/>
                <a:uFillTx/>
                <a:latin typeface="Calibri"/>
                <a:ea typeface="+mn-lt"/>
                <a:cs typeface="Arial"/>
              </a:rPr>
              <a:t>Wkly</a:t>
            </a:r>
            <a:r>
              <a:rPr kumimoji="0" lang="en-US" sz="800" b="0" i="0" u="none" strike="noStrike" kern="1200" cap="none" spc="0" normalizeH="0" baseline="0" noProof="0">
                <a:ln>
                  <a:noFill/>
                </a:ln>
                <a:solidFill>
                  <a:srgbClr val="595959"/>
                </a:solidFill>
                <a:effectLst/>
                <a:uLnTx/>
                <a:uFillTx/>
                <a:latin typeface="Calibri"/>
                <a:ea typeface="+mn-lt"/>
                <a:cs typeface="Arial"/>
              </a:rPr>
              <a:t> Rep. 2019;68:698-702; Laprise, et al. Ann Intern Med. 2020;172:22-29; and Centers for Disease Control and Prevention. 2019</a:t>
            </a:r>
            <a:endParaRPr kumimoji="0" lang="en-US" sz="800" b="0" i="1" u="none" strike="noStrike" kern="1200" cap="none" spc="0" normalizeH="0" baseline="0" noProof="0">
              <a:ln>
                <a:noFill/>
              </a:ln>
              <a:solidFill>
                <a:srgbClr val="595959"/>
              </a:solidFill>
              <a:effectLst/>
              <a:uLnTx/>
              <a:uFillTx/>
              <a:latin typeface="Calibri"/>
              <a:ea typeface="+mn-ea"/>
              <a:cs typeface="Arial"/>
            </a:endParaRPr>
          </a:p>
        </p:txBody>
      </p:sp>
      <p:sp>
        <p:nvSpPr>
          <p:cNvPr id="4" name="Rectangle 3">
            <a:extLst>
              <a:ext uri="{FF2B5EF4-FFF2-40B4-BE49-F238E27FC236}">
                <a16:creationId xmlns:a16="http://schemas.microsoft.com/office/drawing/2014/main" id="{ED0139BF-7BE1-D153-A4E9-614E97AAB697}"/>
              </a:ext>
            </a:extLst>
          </p:cNvPr>
          <p:cNvSpPr/>
          <p:nvPr/>
        </p:nvSpPr>
        <p:spPr>
          <a:xfrm>
            <a:off x="457199" y="5738949"/>
            <a:ext cx="1119052" cy="8417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extLst>
      <p:ext uri="{BB962C8B-B14F-4D97-AF65-F5344CB8AC3E}">
        <p14:creationId xmlns:p14="http://schemas.microsoft.com/office/powerpoint/2010/main" val="18882816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4596FC-505C-A8B8-DF22-B0DC74AFC084}"/>
              </a:ext>
            </a:extLst>
          </p:cNvPr>
          <p:cNvSpPr>
            <a:spLocks noGrp="1"/>
          </p:cNvSpPr>
          <p:nvPr>
            <p:ph type="sldNum" sz="quarter" idx="4"/>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fld id="{B2F212C6-8907-2442-9AB7-0A38B63F180E}" type="slidenum">
              <a:rPr kumimoji="0" lang="en-US" sz="1050" b="0" i="0" u="none" strike="noStrike" kern="1200" cap="none" spc="0" normalizeH="0" baseline="0" noProof="0" smtClean="0">
                <a:ln>
                  <a:noFill/>
                </a:ln>
                <a:solidFill>
                  <a:srgbClr val="1B365D"/>
                </a:solidFill>
                <a:effectLst/>
                <a:uLnTx/>
                <a:uFillTx/>
                <a:latin typeface="Source Sans Pro" charset="0"/>
              </a:rPr>
              <a:pPr marL="0" marR="0" lvl="0" indent="0" algn="r" defTabSz="914400" rtl="0" eaLnBrk="1" fontAlgn="auto" latinLnBrk="0" hangingPunct="1">
                <a:lnSpc>
                  <a:spcPct val="90000"/>
                </a:lnSpc>
                <a:spcBef>
                  <a:spcPts val="0"/>
                </a:spcBef>
                <a:spcAft>
                  <a:spcPts val="0"/>
                </a:spcAft>
                <a:buClrTx/>
                <a:buSzTx/>
                <a:buFontTx/>
                <a:buNone/>
                <a:tabLst/>
                <a:defRPr/>
              </a:pPr>
              <a:t>26</a:t>
            </a:fld>
            <a:endParaRPr kumimoji="0" lang="en-US" sz="1050" b="0" i="0" u="none" strike="noStrike" kern="1200" cap="none" spc="0" normalizeH="0" baseline="0" noProof="0">
              <a:ln>
                <a:noFill/>
              </a:ln>
              <a:solidFill>
                <a:srgbClr val="1B365D"/>
              </a:solidFill>
              <a:effectLst/>
              <a:uLnTx/>
              <a:uFillTx/>
              <a:latin typeface="Source Sans Pro" charset="0"/>
            </a:endParaRPr>
          </a:p>
        </p:txBody>
      </p:sp>
      <p:sp>
        <p:nvSpPr>
          <p:cNvPr id="5" name="Footer Placeholder 4">
            <a:extLst>
              <a:ext uri="{FF2B5EF4-FFF2-40B4-BE49-F238E27FC236}">
                <a16:creationId xmlns:a16="http://schemas.microsoft.com/office/drawing/2014/main" id="{3A2C0163-8B8A-5529-9C36-2A18B032FCF0}"/>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95959"/>
                </a:solidFill>
                <a:effectLst/>
                <a:uLnTx/>
                <a:uFillTx/>
                <a:latin typeface="Source Sans Pro Light" charset="0"/>
              </a:rPr>
              <a:t>cancer.org</a:t>
            </a:r>
          </a:p>
        </p:txBody>
      </p:sp>
      <p:pic>
        <p:nvPicPr>
          <p:cNvPr id="7" name="Picture Placeholder 6">
            <a:extLst>
              <a:ext uri="{FF2B5EF4-FFF2-40B4-BE49-F238E27FC236}">
                <a16:creationId xmlns:a16="http://schemas.microsoft.com/office/drawing/2014/main" id="{6EBD5494-C0C8-450C-562D-8650B8DF8476}"/>
              </a:ext>
            </a:extLst>
          </p:cNvPr>
          <p:cNvPicPr>
            <a:picLocks noGrp="1" noChangeAspect="1"/>
          </p:cNvPicPr>
          <p:nvPr>
            <p:ph type="pic" sz="quarter" idx="4294967295"/>
          </p:nvPr>
        </p:nvPicPr>
        <p:blipFill rotWithShape="1">
          <a:blip r:embed="rId3"/>
          <a:srcRect l="62163" r="-313"/>
          <a:stretch/>
        </p:blipFill>
        <p:spPr>
          <a:xfrm>
            <a:off x="9639299" y="0"/>
            <a:ext cx="2616200" cy="6858000"/>
          </a:xfrm>
          <a:prstGeom prst="rect">
            <a:avLst/>
          </a:prstGeom>
        </p:spPr>
      </p:pic>
      <p:sp>
        <p:nvSpPr>
          <p:cNvPr id="8" name="TextBox 7">
            <a:extLst>
              <a:ext uri="{FF2B5EF4-FFF2-40B4-BE49-F238E27FC236}">
                <a16:creationId xmlns:a16="http://schemas.microsoft.com/office/drawing/2014/main" id="{0A6404B7-D98D-C1A6-D633-035ABD6E5577}"/>
              </a:ext>
            </a:extLst>
          </p:cNvPr>
          <p:cNvSpPr txBox="1"/>
          <p:nvPr/>
        </p:nvSpPr>
        <p:spPr>
          <a:xfrm>
            <a:off x="877457" y="1832919"/>
            <a:ext cx="8305979" cy="2836674"/>
          </a:xfrm>
          <a:prstGeom prst="rect">
            <a:avLst/>
          </a:prstGeom>
          <a:noFill/>
        </p:spPr>
        <p:txBody>
          <a:bodyPr wrap="square">
            <a:spAutoFit/>
          </a:bodyPr>
          <a:lstStyle/>
          <a:p>
            <a:pPr marL="303530" marR="0" lvl="0" indent="-291465" algn="l" defTabSz="914400" rtl="0" eaLnBrk="1" fontAlgn="auto" latinLnBrk="0" hangingPunct="1">
              <a:lnSpc>
                <a:spcPct val="100000"/>
              </a:lnSpc>
              <a:spcBef>
                <a:spcPts val="700"/>
              </a:spcBef>
              <a:spcAft>
                <a:spcPts val="0"/>
              </a:spcAft>
              <a:buClr>
                <a:srgbClr val="233E99"/>
              </a:buClr>
              <a:buSzPct val="89583"/>
              <a:buFont typeface="Wingdings"/>
              <a:buChar char=""/>
              <a:tabLst>
                <a:tab pos="303530" algn="l"/>
                <a:tab pos="304165" algn="l"/>
              </a:tabLst>
              <a:defRPr/>
            </a:pPr>
            <a:r>
              <a:rPr kumimoji="0" lang="en-US" sz="2400" b="0" i="0" u="none" strike="noStrike" kern="1200" cap="none" spc="-15" normalizeH="0" baseline="0" noProof="0" dirty="0">
                <a:ln>
                  <a:noFill/>
                </a:ln>
                <a:solidFill>
                  <a:srgbClr val="162731"/>
                </a:solidFill>
                <a:effectLst/>
                <a:uLnTx/>
                <a:uFillTx/>
                <a:latin typeface="Calibri"/>
                <a:ea typeface="+mn-ea"/>
                <a:cs typeface="Calibri"/>
              </a:rPr>
              <a:t>LGBTQ+ People</a:t>
            </a:r>
            <a:r>
              <a:rPr kumimoji="0" lang="en-US" sz="2400" b="0" i="0" u="none" strike="noStrike" kern="1200" cap="none" spc="-5" normalizeH="0" baseline="0" noProof="0" dirty="0">
                <a:ln>
                  <a:noFill/>
                </a:ln>
                <a:solidFill>
                  <a:srgbClr val="162731"/>
                </a:solidFill>
                <a:effectLst/>
                <a:uLnTx/>
                <a:uFillTx/>
                <a:latin typeface="Calibri"/>
                <a:ea typeface="+mn-ea"/>
                <a:cs typeface="Calibri"/>
              </a:rPr>
              <a:t>:</a:t>
            </a:r>
            <a:endParaRPr kumimoji="0" lang="en-US" sz="2400" b="0" i="0" u="none" strike="noStrike" kern="1200" cap="none" spc="0" normalizeH="0" baseline="0" noProof="0" dirty="0">
              <a:ln>
                <a:noFill/>
              </a:ln>
              <a:solidFill>
                <a:srgbClr val="595959"/>
              </a:solidFill>
              <a:effectLst/>
              <a:uLnTx/>
              <a:uFillTx/>
              <a:latin typeface="Calibri"/>
              <a:ea typeface="+mn-ea"/>
              <a:cs typeface="Calibri"/>
            </a:endParaRPr>
          </a:p>
          <a:p>
            <a:pPr marL="751840" marR="0" lvl="1" indent="-273050" algn="l" defTabSz="914400" rtl="0" eaLnBrk="1" fontAlgn="auto" latinLnBrk="0" hangingPunct="1">
              <a:lnSpc>
                <a:spcPct val="100000"/>
              </a:lnSpc>
              <a:spcBef>
                <a:spcPts val="509"/>
              </a:spcBef>
              <a:spcAft>
                <a:spcPts val="0"/>
              </a:spcAft>
              <a:buClr>
                <a:srgbClr val="00A5E3"/>
              </a:buClr>
              <a:buSzTx/>
              <a:buFont typeface="Wingdings"/>
              <a:buChar char=""/>
              <a:tabLst>
                <a:tab pos="751205" algn="l"/>
                <a:tab pos="751840" algn="l"/>
              </a:tabLst>
              <a:defRPr/>
            </a:pPr>
            <a:r>
              <a:rPr kumimoji="0" lang="en-US" sz="2000" b="0" i="0" u="none" strike="noStrike" kern="1200" cap="none" spc="-10" normalizeH="0" baseline="0" noProof="0" dirty="0">
                <a:ln>
                  <a:noFill/>
                </a:ln>
                <a:solidFill>
                  <a:srgbClr val="162731"/>
                </a:solidFill>
                <a:effectLst/>
                <a:uLnTx/>
                <a:uFillTx/>
                <a:latin typeface="Calibri"/>
                <a:ea typeface="+mn-ea"/>
                <a:cs typeface="Calibri"/>
              </a:rPr>
              <a:t>Are </a:t>
            </a:r>
            <a:r>
              <a:rPr kumimoji="0" lang="en-US" sz="2000" b="0" i="0" u="none" strike="noStrike" kern="1200" cap="none" spc="-15" normalizeH="0" baseline="0" noProof="0" dirty="0">
                <a:ln>
                  <a:noFill/>
                </a:ln>
                <a:solidFill>
                  <a:srgbClr val="162731"/>
                </a:solidFill>
                <a:effectLst/>
                <a:uLnTx/>
                <a:uFillTx/>
                <a:latin typeface="Calibri"/>
                <a:ea typeface="+mn-ea"/>
                <a:cs typeface="Calibri"/>
              </a:rPr>
              <a:t>at </a:t>
            </a:r>
            <a:r>
              <a:rPr kumimoji="0" lang="en-US" sz="2000" b="0" i="0" u="none" strike="noStrike" kern="1200" cap="none" spc="-5" normalizeH="0" baseline="0" noProof="0" dirty="0">
                <a:ln>
                  <a:noFill/>
                </a:ln>
                <a:solidFill>
                  <a:srgbClr val="162731"/>
                </a:solidFill>
                <a:effectLst/>
                <a:uLnTx/>
                <a:uFillTx/>
                <a:latin typeface="Calibri"/>
                <a:ea typeface="+mn-ea"/>
                <a:cs typeface="Calibri"/>
              </a:rPr>
              <a:t>risk of </a:t>
            </a:r>
            <a:r>
              <a:rPr kumimoji="0" lang="en-US" sz="2000" b="0" i="0" u="none" strike="noStrike" kern="1200" cap="none" spc="-10" normalizeH="0" baseline="0" noProof="0" dirty="0">
                <a:ln>
                  <a:noFill/>
                </a:ln>
                <a:solidFill>
                  <a:srgbClr val="162731"/>
                </a:solidFill>
                <a:effectLst/>
                <a:uLnTx/>
                <a:uFillTx/>
                <a:latin typeface="Calibri"/>
                <a:ea typeface="+mn-ea"/>
                <a:cs typeface="Calibri"/>
              </a:rPr>
              <a:t>HPV </a:t>
            </a:r>
            <a:r>
              <a:rPr kumimoji="0" lang="en-US" sz="2000" b="0" i="0" u="none" strike="noStrike" kern="1200" cap="none" spc="0" normalizeH="0" baseline="0" noProof="0" dirty="0">
                <a:ln>
                  <a:noFill/>
                </a:ln>
                <a:solidFill>
                  <a:srgbClr val="162731"/>
                </a:solidFill>
                <a:effectLst/>
                <a:uLnTx/>
                <a:uFillTx/>
                <a:latin typeface="Calibri"/>
                <a:ea typeface="+mn-ea"/>
                <a:cs typeface="Calibri"/>
              </a:rPr>
              <a:t>and HPV</a:t>
            </a:r>
            <a:r>
              <a:rPr kumimoji="0" lang="en-US" sz="2000" b="0" i="0" u="none" strike="noStrike" kern="1200" cap="none" spc="45" normalizeH="0" baseline="0" noProof="0" dirty="0">
                <a:ln>
                  <a:noFill/>
                </a:ln>
                <a:solidFill>
                  <a:srgbClr val="162731"/>
                </a:solidFill>
                <a:effectLst/>
                <a:uLnTx/>
                <a:uFillTx/>
                <a:latin typeface="Calibri"/>
                <a:ea typeface="+mn-ea"/>
                <a:cs typeface="Calibri"/>
              </a:rPr>
              <a:t> </a:t>
            </a:r>
            <a:r>
              <a:rPr kumimoji="0" lang="en-US" sz="2000" b="0" i="0" u="none" strike="noStrike" kern="1200" cap="none" spc="-5" normalizeH="0" baseline="0" noProof="0" dirty="0">
                <a:ln>
                  <a:noFill/>
                </a:ln>
                <a:solidFill>
                  <a:srgbClr val="162731"/>
                </a:solidFill>
                <a:effectLst/>
                <a:uLnTx/>
                <a:uFillTx/>
                <a:latin typeface="Calibri"/>
                <a:ea typeface="+mn-ea"/>
                <a:cs typeface="Calibri"/>
              </a:rPr>
              <a:t>cancers</a:t>
            </a:r>
            <a:endParaRPr kumimoji="0" lang="en-US" sz="2000" b="0" i="0" u="none" strike="noStrike" kern="1200" cap="none" spc="0" normalizeH="0" baseline="0" noProof="0" dirty="0">
              <a:ln>
                <a:noFill/>
              </a:ln>
              <a:solidFill>
                <a:srgbClr val="595959"/>
              </a:solidFill>
              <a:effectLst/>
              <a:uLnTx/>
              <a:uFillTx/>
              <a:latin typeface="Calibri"/>
              <a:ea typeface="+mn-ea"/>
              <a:cs typeface="Calibri"/>
            </a:endParaRPr>
          </a:p>
          <a:p>
            <a:pPr marL="751840" marR="0" lvl="1" indent="-273050" algn="l" defTabSz="914400" rtl="0" eaLnBrk="1" fontAlgn="auto" latinLnBrk="0" hangingPunct="1">
              <a:lnSpc>
                <a:spcPct val="100000"/>
              </a:lnSpc>
              <a:spcBef>
                <a:spcPts val="480"/>
              </a:spcBef>
              <a:spcAft>
                <a:spcPts val="0"/>
              </a:spcAft>
              <a:buClr>
                <a:srgbClr val="00A5E3"/>
              </a:buClr>
              <a:buSzTx/>
              <a:buFont typeface="Wingdings"/>
              <a:buChar char=""/>
              <a:tabLst>
                <a:tab pos="751205" algn="l"/>
                <a:tab pos="751840" algn="l"/>
              </a:tabLst>
              <a:defRPr/>
            </a:pPr>
            <a:r>
              <a:rPr kumimoji="0" lang="en-US" sz="2000" b="0" i="0" u="none" strike="noStrike" kern="1200" cap="none" spc="-10" normalizeH="0" baseline="0" noProof="0" dirty="0">
                <a:ln>
                  <a:noFill/>
                </a:ln>
                <a:solidFill>
                  <a:srgbClr val="162731"/>
                </a:solidFill>
                <a:effectLst/>
                <a:uLnTx/>
                <a:uFillTx/>
                <a:latin typeface="Calibri"/>
                <a:ea typeface="+mn-ea"/>
                <a:cs typeface="Calibri"/>
              </a:rPr>
              <a:t>Face </a:t>
            </a:r>
            <a:r>
              <a:rPr kumimoji="0" lang="en-US" sz="2000" b="0" i="0" u="none" strike="noStrike" kern="1200" cap="none" spc="0" normalizeH="0" baseline="0" noProof="0" dirty="0">
                <a:ln>
                  <a:noFill/>
                </a:ln>
                <a:solidFill>
                  <a:srgbClr val="162731"/>
                </a:solidFill>
                <a:effectLst/>
                <a:uLnTx/>
                <a:uFillTx/>
                <a:latin typeface="Calibri"/>
                <a:ea typeface="+mn-ea"/>
                <a:cs typeface="Calibri"/>
              </a:rPr>
              <a:t>unique </a:t>
            </a:r>
            <a:r>
              <a:rPr kumimoji="0" lang="en-US" sz="2000" b="0" i="0" u="none" strike="noStrike" kern="1200" cap="none" spc="-10" normalizeH="0" baseline="0" noProof="0" dirty="0">
                <a:ln>
                  <a:noFill/>
                </a:ln>
                <a:solidFill>
                  <a:srgbClr val="162731"/>
                </a:solidFill>
                <a:effectLst/>
                <a:uLnTx/>
                <a:uFillTx/>
                <a:latin typeface="Calibri"/>
                <a:ea typeface="+mn-ea"/>
                <a:cs typeface="Calibri"/>
              </a:rPr>
              <a:t>barriers </a:t>
            </a:r>
          </a:p>
          <a:p>
            <a:pPr marL="303530" marR="5080" lvl="0" indent="-291465" algn="l" defTabSz="914400" rtl="0" eaLnBrk="1" fontAlgn="auto" latinLnBrk="0" hangingPunct="1">
              <a:lnSpc>
                <a:spcPct val="100000"/>
              </a:lnSpc>
              <a:spcBef>
                <a:spcPts val="550"/>
              </a:spcBef>
              <a:spcAft>
                <a:spcPts val="0"/>
              </a:spcAft>
              <a:buClr>
                <a:srgbClr val="233E99"/>
              </a:buClr>
              <a:buSzPct val="89583"/>
              <a:buFont typeface="Wingdings"/>
              <a:buChar char=""/>
              <a:tabLst>
                <a:tab pos="303530" algn="l"/>
                <a:tab pos="304165" algn="l"/>
              </a:tabLst>
              <a:defRPr/>
            </a:pPr>
            <a:r>
              <a:rPr kumimoji="0" lang="en-US" sz="2400" b="0" i="0" u="none" strike="noStrike" kern="1200" cap="none" spc="-15" normalizeH="0" baseline="0" noProof="0" dirty="0">
                <a:ln>
                  <a:noFill/>
                </a:ln>
                <a:solidFill>
                  <a:srgbClr val="162731"/>
                </a:solidFill>
                <a:effectLst/>
                <a:uLnTx/>
                <a:uFillTx/>
                <a:latin typeface="Calibri"/>
                <a:ea typeface="+mn-ea"/>
                <a:cs typeface="Calibri"/>
              </a:rPr>
              <a:t>Providers </a:t>
            </a:r>
            <a:r>
              <a:rPr kumimoji="0" lang="en-US" sz="2400" b="0" i="0" u="none" strike="noStrike" kern="1200" cap="none" spc="0" normalizeH="0" baseline="0" noProof="0" dirty="0">
                <a:ln>
                  <a:noFill/>
                </a:ln>
                <a:solidFill>
                  <a:srgbClr val="162731"/>
                </a:solidFill>
                <a:effectLst/>
                <a:uLnTx/>
                <a:uFillTx/>
                <a:latin typeface="Calibri"/>
                <a:ea typeface="+mn-ea"/>
                <a:cs typeface="Calibri"/>
              </a:rPr>
              <a:t>and clinic </a:t>
            </a:r>
            <a:r>
              <a:rPr kumimoji="0" lang="en-US" sz="2400" b="0" i="0" u="none" strike="noStrike" kern="1200" cap="none" spc="-20" normalizeH="0" baseline="0" noProof="0" dirty="0">
                <a:ln>
                  <a:noFill/>
                </a:ln>
                <a:solidFill>
                  <a:srgbClr val="162731"/>
                </a:solidFill>
                <a:effectLst/>
                <a:uLnTx/>
                <a:uFillTx/>
                <a:latin typeface="Calibri"/>
                <a:ea typeface="+mn-ea"/>
                <a:cs typeface="Calibri"/>
              </a:rPr>
              <a:t>staff </a:t>
            </a:r>
            <a:r>
              <a:rPr kumimoji="0" lang="en-US" sz="2400" b="0" i="0" u="none" strike="noStrike" kern="1200" cap="none" spc="-10" normalizeH="0" baseline="0" noProof="0" dirty="0">
                <a:ln>
                  <a:noFill/>
                </a:ln>
                <a:solidFill>
                  <a:srgbClr val="162731"/>
                </a:solidFill>
                <a:effectLst/>
                <a:uLnTx/>
                <a:uFillTx/>
                <a:latin typeface="Calibri"/>
                <a:ea typeface="+mn-ea"/>
                <a:cs typeface="Calibri"/>
              </a:rPr>
              <a:t>can </a:t>
            </a:r>
            <a:r>
              <a:rPr kumimoji="0" lang="en-US" sz="2400" b="0" i="0" u="none" strike="noStrike" kern="1200" cap="none" spc="-25" normalizeH="0" baseline="0" noProof="0" dirty="0">
                <a:ln>
                  <a:noFill/>
                </a:ln>
                <a:solidFill>
                  <a:srgbClr val="162731"/>
                </a:solidFill>
                <a:effectLst/>
                <a:uLnTx/>
                <a:uFillTx/>
                <a:latin typeface="Calibri"/>
                <a:ea typeface="+mn-ea"/>
                <a:cs typeface="Calibri"/>
              </a:rPr>
              <a:t>take </a:t>
            </a:r>
            <a:r>
              <a:rPr kumimoji="0" lang="en-US" sz="2400" b="0" i="0" u="none" strike="noStrike" kern="1200" cap="none" spc="-15" normalizeH="0" baseline="0" noProof="0" dirty="0">
                <a:ln>
                  <a:noFill/>
                </a:ln>
                <a:solidFill>
                  <a:srgbClr val="162731"/>
                </a:solidFill>
                <a:effectLst/>
                <a:uLnTx/>
                <a:uFillTx/>
                <a:latin typeface="Calibri"/>
                <a:ea typeface="+mn-ea"/>
                <a:cs typeface="Calibri"/>
              </a:rPr>
              <a:t>steps to facilitate affirming and </a:t>
            </a:r>
            <a:r>
              <a:rPr kumimoji="0" lang="en-US" sz="2400" b="0" i="0" u="none" strike="noStrike" kern="1200" cap="none" spc="-20" normalizeH="0" baseline="0" noProof="0" dirty="0">
                <a:ln>
                  <a:noFill/>
                </a:ln>
                <a:solidFill>
                  <a:srgbClr val="162731"/>
                </a:solidFill>
                <a:effectLst/>
                <a:uLnTx/>
                <a:uFillTx/>
                <a:latin typeface="Calibri"/>
                <a:ea typeface="+mn-ea"/>
                <a:cs typeface="Calibri"/>
              </a:rPr>
              <a:t>safe vaccination and </a:t>
            </a:r>
            <a:r>
              <a:rPr kumimoji="0" lang="en-US" sz="2400" b="0" i="0" u="none" strike="noStrike" kern="1200" cap="none" spc="-5" normalizeH="0" baseline="0" noProof="0" dirty="0">
                <a:ln>
                  <a:noFill/>
                </a:ln>
                <a:solidFill>
                  <a:srgbClr val="162731"/>
                </a:solidFill>
                <a:effectLst/>
                <a:uLnTx/>
                <a:uFillTx/>
                <a:latin typeface="Calibri"/>
                <a:ea typeface="+mn-ea"/>
                <a:cs typeface="Calibri"/>
              </a:rPr>
              <a:t>screening</a:t>
            </a:r>
            <a:r>
              <a:rPr kumimoji="0" lang="en-US" sz="2400" b="0" i="0" u="none" strike="noStrike" kern="1200" cap="none" spc="10" normalizeH="0" baseline="0" noProof="0" dirty="0">
                <a:ln>
                  <a:noFill/>
                </a:ln>
                <a:solidFill>
                  <a:srgbClr val="162731"/>
                </a:solidFill>
                <a:effectLst/>
                <a:uLnTx/>
                <a:uFillTx/>
                <a:latin typeface="Calibri"/>
                <a:ea typeface="+mn-ea"/>
                <a:cs typeface="Calibri"/>
              </a:rPr>
              <a:t> </a:t>
            </a:r>
            <a:r>
              <a:rPr kumimoji="0" lang="en-US" sz="2400" b="0" i="0" u="none" strike="noStrike" kern="1200" cap="none" spc="-5" normalizeH="0" baseline="0" noProof="0" dirty="0">
                <a:ln>
                  <a:noFill/>
                </a:ln>
                <a:solidFill>
                  <a:srgbClr val="162731"/>
                </a:solidFill>
                <a:effectLst/>
                <a:uLnTx/>
                <a:uFillTx/>
                <a:latin typeface="Calibri"/>
                <a:ea typeface="+mn-ea"/>
                <a:cs typeface="Calibri"/>
              </a:rPr>
              <a:t>experiences</a:t>
            </a:r>
            <a:endParaRPr kumimoji="0" lang="en-US" sz="2400" b="0" i="0" u="none" strike="noStrike" kern="1200" cap="none" spc="0" normalizeH="0" baseline="0" noProof="0" dirty="0">
              <a:ln>
                <a:noFill/>
              </a:ln>
              <a:solidFill>
                <a:srgbClr val="595959"/>
              </a:solidFill>
              <a:effectLst/>
              <a:uLnTx/>
              <a:uFillTx/>
              <a:latin typeface="Calibri"/>
              <a:ea typeface="+mn-ea"/>
              <a:cs typeface="Calibri"/>
            </a:endParaRPr>
          </a:p>
          <a:p>
            <a:pPr marL="303530" marR="323850" lvl="0" indent="-291465" algn="l" defTabSz="914400" rtl="0" eaLnBrk="1" fontAlgn="auto" latinLnBrk="0" hangingPunct="1">
              <a:lnSpc>
                <a:spcPct val="100000"/>
              </a:lnSpc>
              <a:spcBef>
                <a:spcPts val="575"/>
              </a:spcBef>
              <a:spcAft>
                <a:spcPts val="0"/>
              </a:spcAft>
              <a:buClr>
                <a:srgbClr val="233E99"/>
              </a:buClr>
              <a:buSzPct val="89583"/>
              <a:buFont typeface="Wingdings"/>
              <a:buChar char=""/>
              <a:tabLst>
                <a:tab pos="303530" algn="l"/>
                <a:tab pos="304165" algn="l"/>
              </a:tabLst>
              <a:defRPr/>
            </a:pPr>
            <a:r>
              <a:rPr kumimoji="0" lang="en-US" sz="2400" b="0" i="0" u="none" strike="noStrike" kern="1200" cap="none" spc="-5" normalizeH="0" baseline="0" noProof="0" dirty="0">
                <a:ln>
                  <a:noFill/>
                </a:ln>
                <a:solidFill>
                  <a:srgbClr val="162731"/>
                </a:solidFill>
                <a:effectLst/>
                <a:uLnTx/>
                <a:uFillTx/>
                <a:latin typeface="Calibri"/>
                <a:ea typeface="+mn-ea"/>
                <a:cs typeface="Calibri"/>
              </a:rPr>
              <a:t>Open and </a:t>
            </a:r>
            <a:r>
              <a:rPr kumimoji="0" lang="en-US" sz="2400" b="0" i="0" u="none" strike="noStrike" kern="1200" cap="none" spc="-10" normalizeH="0" baseline="0" noProof="0" dirty="0">
                <a:ln>
                  <a:noFill/>
                </a:ln>
                <a:solidFill>
                  <a:srgbClr val="162731"/>
                </a:solidFill>
                <a:effectLst/>
                <a:uLnTx/>
                <a:uFillTx/>
                <a:latin typeface="Calibri"/>
                <a:ea typeface="+mn-ea"/>
                <a:cs typeface="Calibri"/>
              </a:rPr>
              <a:t>honest </a:t>
            </a:r>
            <a:r>
              <a:rPr kumimoji="0" lang="en-US" sz="2400" b="0" i="0" u="none" strike="noStrike" kern="1200" cap="none" spc="-5" normalizeH="0" baseline="0" noProof="0" dirty="0">
                <a:ln>
                  <a:noFill/>
                </a:ln>
                <a:solidFill>
                  <a:srgbClr val="162731"/>
                </a:solidFill>
                <a:effectLst/>
                <a:uLnTx/>
                <a:uFillTx/>
                <a:latin typeface="Calibri"/>
                <a:ea typeface="+mn-ea"/>
                <a:cs typeface="Calibri"/>
              </a:rPr>
              <a:t>assessment of individual </a:t>
            </a:r>
            <a:r>
              <a:rPr kumimoji="0" lang="en-US" sz="2400" b="0" i="0" u="none" strike="noStrike" kern="1200" cap="none" spc="-10" normalizeH="0" baseline="0" noProof="0" dirty="0">
                <a:ln>
                  <a:noFill/>
                </a:ln>
                <a:solidFill>
                  <a:srgbClr val="162731"/>
                </a:solidFill>
                <a:effectLst/>
                <a:uLnTx/>
                <a:uFillTx/>
                <a:latin typeface="Calibri"/>
                <a:ea typeface="+mn-ea"/>
                <a:cs typeface="Calibri"/>
              </a:rPr>
              <a:t>patient </a:t>
            </a:r>
            <a:r>
              <a:rPr kumimoji="0" lang="en-US" sz="2400" b="0" i="0" u="none" strike="noStrike" kern="1200" cap="none" spc="-5" normalizeH="0" baseline="0" noProof="0" dirty="0">
                <a:ln>
                  <a:noFill/>
                </a:ln>
                <a:solidFill>
                  <a:srgbClr val="162731"/>
                </a:solidFill>
                <a:effectLst/>
                <a:uLnTx/>
                <a:uFillTx/>
                <a:latin typeface="Calibri"/>
                <a:ea typeface="+mn-ea"/>
                <a:cs typeface="Calibri"/>
              </a:rPr>
              <a:t>needs and comfort </a:t>
            </a:r>
            <a:r>
              <a:rPr kumimoji="0" lang="en-US" sz="2400" b="0" i="0" u="none" strike="noStrike" kern="1200" cap="none" spc="0" normalizeH="0" baseline="0" noProof="0" dirty="0">
                <a:ln>
                  <a:noFill/>
                </a:ln>
                <a:solidFill>
                  <a:srgbClr val="162731"/>
                </a:solidFill>
                <a:effectLst/>
                <a:uLnTx/>
                <a:uFillTx/>
                <a:latin typeface="Calibri"/>
                <a:ea typeface="+mn-ea"/>
                <a:cs typeface="Calibri"/>
              </a:rPr>
              <a:t>is</a:t>
            </a:r>
            <a:r>
              <a:rPr kumimoji="0" lang="en-US" sz="2400" b="0" i="0" u="none" strike="noStrike" kern="1200" cap="none" spc="-10" normalizeH="0" baseline="0" noProof="0" dirty="0">
                <a:ln>
                  <a:noFill/>
                </a:ln>
                <a:solidFill>
                  <a:srgbClr val="162731"/>
                </a:solidFill>
                <a:effectLst/>
                <a:uLnTx/>
                <a:uFillTx/>
                <a:latin typeface="Calibri"/>
                <a:ea typeface="+mn-ea"/>
                <a:cs typeface="Calibri"/>
              </a:rPr>
              <a:t> </a:t>
            </a:r>
            <a:r>
              <a:rPr kumimoji="0" lang="en-US" sz="2400" b="0" i="0" u="none" strike="noStrike" kern="1200" cap="none" spc="-30" normalizeH="0" baseline="0" noProof="0" dirty="0">
                <a:ln>
                  <a:noFill/>
                </a:ln>
                <a:solidFill>
                  <a:srgbClr val="162731"/>
                </a:solidFill>
                <a:effectLst/>
                <a:uLnTx/>
                <a:uFillTx/>
                <a:latin typeface="Calibri"/>
                <a:ea typeface="+mn-ea"/>
                <a:cs typeface="Calibri"/>
              </a:rPr>
              <a:t>key</a:t>
            </a:r>
            <a:endParaRPr kumimoji="0" lang="en-US" sz="2400" b="0" i="0" u="none" strike="noStrike" kern="1200" cap="none" spc="0" normalizeH="0" baseline="0" noProof="0" dirty="0">
              <a:ln>
                <a:noFill/>
              </a:ln>
              <a:solidFill>
                <a:srgbClr val="595959"/>
              </a:solidFill>
              <a:effectLst/>
              <a:uLnTx/>
              <a:uFillTx/>
              <a:latin typeface="Calibri"/>
              <a:ea typeface="+mn-ea"/>
              <a:cs typeface="Calibri"/>
            </a:endParaRPr>
          </a:p>
        </p:txBody>
      </p:sp>
      <p:sp>
        <p:nvSpPr>
          <p:cNvPr id="10" name="object 2">
            <a:extLst>
              <a:ext uri="{FF2B5EF4-FFF2-40B4-BE49-F238E27FC236}">
                <a16:creationId xmlns:a16="http://schemas.microsoft.com/office/drawing/2014/main" id="{8586D5E6-69C8-23B5-1E3B-9C45FBECE748}"/>
              </a:ext>
            </a:extLst>
          </p:cNvPr>
          <p:cNvSpPr txBox="1">
            <a:spLocks/>
          </p:cNvSpPr>
          <p:nvPr/>
        </p:nvSpPr>
        <p:spPr>
          <a:xfrm>
            <a:off x="233679" y="-263667"/>
            <a:ext cx="9405620" cy="1628779"/>
          </a:xfrm>
          <a:prstGeom prst="rect">
            <a:avLst/>
          </a:prstGeom>
        </p:spPr>
        <p:txBody>
          <a:bodyPr vert="horz" wrap="square" lIns="0" tIns="12065" rIns="0" bIns="0" rtlCol="0" anchor="t">
            <a:spAutoFit/>
          </a:bodyPr>
          <a:lstStyle>
            <a:lvl1pPr algn="l" defTabSz="609585" rtl="0" eaLnBrk="1" latinLnBrk="0" hangingPunct="1">
              <a:lnSpc>
                <a:spcPct val="80000"/>
              </a:lnSpc>
              <a:spcBef>
                <a:spcPct val="0"/>
              </a:spcBef>
              <a:spcAft>
                <a:spcPts val="533"/>
              </a:spcAft>
              <a:buNone/>
              <a:defRPr sz="4000" b="1" i="0" kern="2800" spc="100" baseline="0">
                <a:solidFill>
                  <a:schemeClr val="accent1"/>
                </a:solidFill>
                <a:latin typeface="Calibri" panose="020F0502020204030204" pitchFamily="34" charset="0"/>
                <a:ea typeface="Source Sans Pro" charset="0"/>
                <a:cs typeface="Calibri" panose="020F0502020204030204" pitchFamily="34" charset="0"/>
              </a:defRPr>
            </a:lvl1pPr>
          </a:lstStyle>
          <a:p>
            <a:pPr marL="12700" marR="0" lvl="0" indent="0" algn="l" defTabSz="609585" rtl="0" eaLnBrk="1" fontAlgn="auto" latinLnBrk="0" hangingPunct="1">
              <a:lnSpc>
                <a:spcPts val="4150"/>
              </a:lnSpc>
              <a:spcBef>
                <a:spcPts val="95"/>
              </a:spcBef>
              <a:spcAft>
                <a:spcPts val="533"/>
              </a:spcAft>
              <a:buClrTx/>
              <a:buSzTx/>
              <a:buFontTx/>
              <a:buNone/>
              <a:tabLst/>
              <a:defRPr/>
            </a:pPr>
            <a:br>
              <a:rPr kumimoji="0" lang="en-US" sz="4000" b="1" i="0" u="none" strike="noStrike" kern="2800" cap="none" spc="-10" normalizeH="0" baseline="0" noProof="0">
                <a:ln>
                  <a:noFill/>
                </a:ln>
                <a:solidFill>
                  <a:srgbClr val="007C88"/>
                </a:solidFill>
                <a:effectLst/>
                <a:uLnTx/>
                <a:uFillTx/>
                <a:latin typeface="Calibri" panose="020F0502020204030204" pitchFamily="34" charset="0"/>
                <a:cs typeface="Calibri" panose="020F0502020204030204" pitchFamily="34" charset="0"/>
              </a:rPr>
            </a:br>
            <a:r>
              <a:rPr kumimoji="0" lang="en-US" sz="4000" b="1" i="0" u="none" strike="noStrike" kern="2800" cap="none" spc="-10" normalizeH="0" baseline="0" noProof="0">
                <a:ln>
                  <a:noFill/>
                </a:ln>
                <a:solidFill>
                  <a:srgbClr val="007C88"/>
                </a:solidFill>
                <a:effectLst/>
                <a:uLnTx/>
                <a:uFillTx/>
                <a:latin typeface="Calibri" panose="020F0502020204030204" pitchFamily="34" charset="0"/>
                <a:cs typeface="Calibri" panose="020F0502020204030204" pitchFamily="34" charset="0"/>
              </a:rPr>
              <a:t>WHEN WE PREVENT HPV, WE DECREASE CANCER RISK FOR YOU AND ME</a:t>
            </a:r>
            <a:endParaRPr kumimoji="0" lang="en-US" sz="4000" b="1" i="0" u="none" strike="noStrike" kern="2800" cap="none" spc="-5" normalizeH="0" baseline="0" noProof="0">
              <a:ln>
                <a:noFill/>
              </a:ln>
              <a:solidFill>
                <a:srgbClr val="007C88"/>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A06F4E4-1810-527F-1591-BFB126398313}"/>
              </a:ext>
            </a:extLst>
          </p:cNvPr>
          <p:cNvSpPr txBox="1"/>
          <p:nvPr/>
        </p:nvSpPr>
        <p:spPr>
          <a:xfrm>
            <a:off x="7343766" y="6306687"/>
            <a:ext cx="2295533"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95959"/>
                </a:solidFill>
                <a:effectLst/>
                <a:uLnTx/>
                <a:uFillTx/>
                <a:latin typeface="Calibri"/>
                <a:ea typeface="+mn-lt"/>
                <a:cs typeface="Arial"/>
              </a:rPr>
              <a:t>SOURCE: National LGBTQIA+ Health Education Center</a:t>
            </a:r>
            <a:endParaRPr kumimoji="0" lang="en-US" sz="1400" b="1" i="0" u="none" strike="noStrike" kern="1200" cap="none" spc="0" normalizeH="0" baseline="0" noProof="0" dirty="0">
              <a:ln>
                <a:noFill/>
              </a:ln>
              <a:solidFill>
                <a:srgbClr val="595959"/>
              </a:solidFill>
              <a:effectLst/>
              <a:uLnTx/>
              <a:uFillTx/>
              <a:latin typeface="Arial"/>
              <a:ea typeface="+mn-lt"/>
              <a:cs typeface="Arial"/>
            </a:endParaRPr>
          </a:p>
        </p:txBody>
      </p:sp>
      <p:sp>
        <p:nvSpPr>
          <p:cNvPr id="2" name="Rectangle 1">
            <a:extLst>
              <a:ext uri="{FF2B5EF4-FFF2-40B4-BE49-F238E27FC236}">
                <a16:creationId xmlns:a16="http://schemas.microsoft.com/office/drawing/2014/main" id="{178CE3CB-DD6B-179A-402A-2B8E20FD32EA}"/>
              </a:ext>
            </a:extLst>
          </p:cNvPr>
          <p:cNvSpPr/>
          <p:nvPr/>
        </p:nvSpPr>
        <p:spPr>
          <a:xfrm>
            <a:off x="505097" y="5852160"/>
            <a:ext cx="923109" cy="68797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000000"/>
              </a:solidFill>
            </a:endParaRPr>
          </a:p>
        </p:txBody>
      </p:sp>
    </p:spTree>
    <p:extLst>
      <p:ext uri="{BB962C8B-B14F-4D97-AF65-F5344CB8AC3E}">
        <p14:creationId xmlns:p14="http://schemas.microsoft.com/office/powerpoint/2010/main" val="3706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0" y="1168400"/>
            <a:ext cx="9857984" cy="4635500"/>
          </a:xfrm>
        </p:spPr>
        <p:txBody>
          <a:bodyPr vert="horz" lIns="91440" tIns="45720" rIns="91440" bIns="45720" rtlCol="0" anchor="t">
            <a:normAutofit/>
          </a:bodyPr>
          <a:lstStyle/>
          <a:p>
            <a:pPr algn="ctr">
              <a:lnSpc>
                <a:spcPct val="90000"/>
              </a:lnSpc>
            </a:pPr>
            <a:endParaRPr lang="en-US" sz="2800" dirty="0">
              <a:solidFill>
                <a:srgbClr val="C00000"/>
              </a:solidFill>
              <a:effectLst/>
              <a:latin typeface="Calibri" panose="020F0502020204030204" pitchFamily="34" charset="0"/>
              <a:ea typeface="Calibri" panose="020F0502020204030204" pitchFamily="34" charset="0"/>
            </a:endParaRPr>
          </a:p>
          <a:p>
            <a:pPr algn="ctr">
              <a:lnSpc>
                <a:spcPct val="90000"/>
              </a:lnSpc>
            </a:pPr>
            <a:endParaRPr lang="en-US" sz="2800" dirty="0">
              <a:solidFill>
                <a:srgbClr val="C00000"/>
              </a:solidFill>
              <a:latin typeface="Calibri" panose="020F0502020204030204" pitchFamily="34" charset="0"/>
              <a:ea typeface="Calibri" panose="020F0502020204030204" pitchFamily="34" charset="0"/>
            </a:endParaRPr>
          </a:p>
          <a:p>
            <a:pPr algn="ctr">
              <a:lnSpc>
                <a:spcPct val="90000"/>
              </a:lnSpc>
            </a:pPr>
            <a:r>
              <a:rPr lang="en-US" sz="2800" dirty="0">
                <a:solidFill>
                  <a:srgbClr val="C00000"/>
                </a:solidFill>
                <a:latin typeface="Calibri" panose="020F0502020204030204" pitchFamily="34" charset="0"/>
                <a:ea typeface="Calibri" panose="020F0502020204030204" pitchFamily="34" charset="0"/>
              </a:rPr>
              <a:t>Didactic Session</a:t>
            </a:r>
          </a:p>
          <a:p>
            <a:pPr algn="ctr">
              <a:lnSpc>
                <a:spcPct val="90000"/>
              </a:lnSpc>
            </a:pPr>
            <a:r>
              <a:rPr lang="en-US" sz="2800" dirty="0">
                <a:solidFill>
                  <a:srgbClr val="C00000"/>
                </a:solidFill>
                <a:effectLst/>
                <a:latin typeface="Calibri" panose="020F0502020204030204" pitchFamily="34" charset="0"/>
                <a:ea typeface="Calibri" panose="020F0502020204030204" pitchFamily="34" charset="0"/>
              </a:rPr>
              <a:t>Q &amp; A </a:t>
            </a:r>
          </a:p>
          <a:p>
            <a:pPr algn="ctr">
              <a:lnSpc>
                <a:spcPct val="90000"/>
              </a:lnSpc>
            </a:pPr>
            <a:endParaRPr lang="en-US" sz="2800" dirty="0">
              <a:solidFill>
                <a:srgbClr val="C00000"/>
              </a:solidFill>
            </a:endParaRPr>
          </a:p>
          <a:p>
            <a:pPr algn="ctr">
              <a:lnSpc>
                <a:spcPct val="90000"/>
              </a:lnSpc>
            </a:pPr>
            <a:endParaRPr lang="en-US" sz="2800" dirty="0">
              <a:solidFill>
                <a:srgbClr val="C00000"/>
              </a:solidFill>
            </a:endParaRPr>
          </a:p>
          <a:p>
            <a:pPr algn="ctr">
              <a:lnSpc>
                <a:spcPct val="90000"/>
              </a:lnSpc>
            </a:pPr>
            <a:r>
              <a:rPr lang="en-US" sz="1800" dirty="0"/>
              <a:t>For any terminology questions or requests for clarification please use the chat box</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9812116" y="1591486"/>
            <a:ext cx="3548094"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all" spc="100" normalizeH="0" baseline="0" noProof="0">
                <a:ln>
                  <a:noFill/>
                </a:ln>
                <a:solidFill>
                  <a:srgbClr val="ED7D31"/>
                </a:solidFill>
                <a:effectLst/>
                <a:uLnTx/>
                <a:uFillTx/>
                <a:latin typeface="Calibri" panose="020F0502020204030204"/>
                <a:ea typeface="+mn-ea"/>
                <a:cs typeface="+mn-cs"/>
              </a:rPr>
              <a:t>National Minority Health Month</a:t>
            </a:r>
          </a:p>
        </p:txBody>
      </p:sp>
      <p:pic>
        <p:nvPicPr>
          <p:cNvPr id="2" name="Picture 1">
            <a:extLst>
              <a:ext uri="{FF2B5EF4-FFF2-40B4-BE49-F238E27FC236}">
                <a16:creationId xmlns:a16="http://schemas.microsoft.com/office/drawing/2014/main" id="{22F3021D-3C7E-44AA-9A4E-E81AB833E946}"/>
              </a:ext>
            </a:extLst>
          </p:cNvPr>
          <p:cNvPicPr>
            <a:picLocks noChangeAspect="1"/>
          </p:cNvPicPr>
          <p:nvPr/>
        </p:nvPicPr>
        <p:blipFill>
          <a:blip r:embed="rId3"/>
          <a:stretch>
            <a:fillRect/>
          </a:stretch>
        </p:blipFill>
        <p:spPr>
          <a:xfrm>
            <a:off x="9974984" y="-51907"/>
            <a:ext cx="2217016" cy="6858000"/>
          </a:xfrm>
          <a:prstGeom prst="rect">
            <a:avLst/>
          </a:prstGeom>
        </p:spPr>
      </p:pic>
      <p:pic>
        <p:nvPicPr>
          <p:cNvPr id="8" name="Picture 7">
            <a:extLst>
              <a:ext uri="{FF2B5EF4-FFF2-40B4-BE49-F238E27FC236}">
                <a16:creationId xmlns:a16="http://schemas.microsoft.com/office/drawing/2014/main" id="{658BD13E-5688-4C7A-7F13-0BC69B8E15BC}"/>
              </a:ext>
            </a:extLst>
          </p:cNvPr>
          <p:cNvPicPr>
            <a:picLocks noChangeAspect="1"/>
          </p:cNvPicPr>
          <p:nvPr/>
        </p:nvPicPr>
        <p:blipFill>
          <a:blip r:embed="rId4"/>
          <a:srcRect/>
          <a:stretch/>
        </p:blipFill>
        <p:spPr>
          <a:xfrm>
            <a:off x="462233" y="5781469"/>
            <a:ext cx="3743565" cy="787249"/>
          </a:xfrm>
          <a:prstGeom prst="rect">
            <a:avLst/>
          </a:prstGeom>
        </p:spPr>
      </p:pic>
    </p:spTree>
    <p:extLst>
      <p:ext uri="{BB962C8B-B14F-4D97-AF65-F5344CB8AC3E}">
        <p14:creationId xmlns:p14="http://schemas.microsoft.com/office/powerpoint/2010/main" val="318174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Diverse LGBTQI+ flags">
            <a:extLst>
              <a:ext uri="{FF2B5EF4-FFF2-40B4-BE49-F238E27FC236}">
                <a16:creationId xmlns:a16="http://schemas.microsoft.com/office/drawing/2014/main" id="{CB600D64-6FED-498F-BC0C-4004DF44662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41" name="Rectangle 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2D3DCF66-1F12-48F7-9A8F-3226DA66BDC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solidFill>
                  <a:schemeClr val="tx1"/>
                </a:solidFill>
                <a:latin typeface="+mj-lt"/>
              </a:rPr>
              <a:t>Case Presentation</a:t>
            </a:r>
          </a:p>
        </p:txBody>
      </p:sp>
      <p:sp>
        <p:nvSpPr>
          <p:cNvPr id="6" name="Text Placeholder 5">
            <a:extLst>
              <a:ext uri="{FF2B5EF4-FFF2-40B4-BE49-F238E27FC236}">
                <a16:creationId xmlns:a16="http://schemas.microsoft.com/office/drawing/2014/main" id="{73E1D5F9-291E-4852-818A-6124A5C419EC}"/>
              </a:ext>
            </a:extLst>
          </p:cNvPr>
          <p:cNvSpPr>
            <a:spLocks noGrp="1"/>
          </p:cNvSpPr>
          <p:nvPr>
            <p:ph sz="half" idx="1"/>
          </p:nvPr>
        </p:nvSpPr>
        <p:spPr>
          <a:xfrm>
            <a:off x="365760" y="2434201"/>
            <a:ext cx="4294629" cy="3742762"/>
          </a:xfrm>
        </p:spPr>
        <p:txBody>
          <a:bodyPr vert="horz" lIns="91440" tIns="45720" rIns="91440" bIns="45720" rtlCol="0">
            <a:normAutofit/>
          </a:bodyPr>
          <a:lstStyle/>
          <a:p>
            <a:pPr marL="0" indent="0" algn="ctr">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Dr. Janine Fogel </a:t>
            </a:r>
          </a:p>
          <a:p>
            <a:pPr marL="0" indent="0" algn="ctr">
              <a:buNone/>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Family Medicine, Gender Health Program</a:t>
            </a:r>
          </a:p>
          <a:p>
            <a:pPr marL="0" indent="0" algn="ctr">
              <a:buNone/>
              <a:defRPr/>
            </a:pPr>
            <a:r>
              <a:rPr kumimoji="0" lang="en-US" sz="3200" b="0" i="0" u="none" strike="noStrike" kern="1200" cap="none" spc="0" normalizeH="0" baseline="0" noProof="0" err="1">
                <a:ln>
                  <a:noFill/>
                </a:ln>
                <a:solidFill>
                  <a:prstClr val="black"/>
                </a:solidFill>
                <a:effectLst/>
                <a:uLnTx/>
                <a:uFillTx/>
                <a:latin typeface="Calibri" panose="020F0502020204030204"/>
                <a:ea typeface="+mn-ea"/>
                <a:cs typeface="+mn-cs"/>
              </a:rPr>
              <a:t>Eskenazi</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Health</a:t>
            </a:r>
          </a:p>
          <a:p>
            <a:pPr marL="0" indent="0" algn="ctr">
              <a:buNone/>
              <a:defRPr/>
            </a:pPr>
            <a:r>
              <a:rPr lang="en-US" sz="3200">
                <a:solidFill>
                  <a:prstClr val="black"/>
                </a:solidFill>
                <a:latin typeface="Calibri" panose="020F0502020204030204"/>
              </a:rPr>
              <a:t>Indiana</a:t>
            </a:r>
            <a:endParaRPr lang="en-US" sz="3200" b="1">
              <a:solidFill>
                <a:schemeClr val="tx1"/>
              </a:solidFill>
              <a:latin typeface="+mn-lt"/>
            </a:endParaRPr>
          </a:p>
        </p:txBody>
      </p:sp>
    </p:spTree>
    <p:extLst>
      <p:ext uri="{BB962C8B-B14F-4D97-AF65-F5344CB8AC3E}">
        <p14:creationId xmlns:p14="http://schemas.microsoft.com/office/powerpoint/2010/main" val="2871709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77F0-EAF4-4A26-8337-308C095C66BB}"/>
              </a:ext>
            </a:extLst>
          </p:cNvPr>
          <p:cNvSpPr>
            <a:spLocks noGrp="1"/>
          </p:cNvSpPr>
          <p:nvPr>
            <p:ph type="title"/>
          </p:nvPr>
        </p:nvSpPr>
        <p:spPr>
          <a:xfrm>
            <a:off x="138872" y="88973"/>
            <a:ext cx="11861736" cy="433541"/>
          </a:xfrm>
        </p:spPr>
        <p:txBody>
          <a:bodyPr lIns="0" tIns="0" rIns="0" bIns="0" anchor="t" anchorCtr="0">
            <a:noAutofit/>
          </a:bodyPr>
          <a:lstStyle/>
          <a:p>
            <a:pPr algn="ctr">
              <a:lnSpc>
                <a:spcPct val="114000"/>
              </a:lnSpc>
            </a:pPr>
            <a:r>
              <a:rPr lang="en-US" sz="2800" b="1" u="sng">
                <a:latin typeface="Source Sans Pro" panose="020B0503030403020204" pitchFamily="34" charset="0"/>
              </a:rPr>
              <a:t>Session 3 Case Study</a:t>
            </a:r>
            <a:br>
              <a:rPr lang="en-US" sz="2400" b="1">
                <a:latin typeface="Source Sans Pro" panose="020B0503030403020204" pitchFamily="34" charset="0"/>
              </a:rPr>
            </a:br>
            <a:br>
              <a:rPr lang="en-US" sz="2400">
                <a:latin typeface="Source Sans Pro" panose="020B0503030403020204" pitchFamily="34" charset="0"/>
              </a:rPr>
            </a:br>
            <a:r>
              <a:rPr lang="en-US" sz="2400">
                <a:latin typeface="Source Sans Pro" panose="020B0503030403020204" pitchFamily="34" charset="0"/>
              </a:rPr>
              <a:t>   </a:t>
            </a:r>
            <a:r>
              <a:rPr lang="en-US" sz="2400">
                <a:solidFill>
                  <a:schemeClr val="bg1"/>
                </a:solidFill>
                <a:latin typeface="Source Sans Pro" panose="020B0503030403020204" pitchFamily="34" charset="0"/>
              </a:rPr>
              <a:t>Addressing Lung Cancer Biomarker Testing Through Project ECHO</a:t>
            </a:r>
            <a:br>
              <a:rPr lang="en-US" sz="2400">
                <a:solidFill>
                  <a:schemeClr val="bg1"/>
                </a:solidFill>
                <a:latin typeface="Source Sans Pro" panose="020B0503030403020204" pitchFamily="34" charset="0"/>
              </a:rPr>
            </a:br>
            <a:endParaRPr lang="en-US" sz="2400">
              <a:latin typeface="Source Sans Pro" panose="020B0503030403020204" pitchFamily="34" charset="0"/>
            </a:endParaRPr>
          </a:p>
        </p:txBody>
      </p:sp>
      <p:sp>
        <p:nvSpPr>
          <p:cNvPr id="3" name="TextBox 2">
            <a:extLst>
              <a:ext uri="{FF2B5EF4-FFF2-40B4-BE49-F238E27FC236}">
                <a16:creationId xmlns:a16="http://schemas.microsoft.com/office/drawing/2014/main" id="{93992B27-F831-4C02-A44A-1F0EDAAD98C0}"/>
              </a:ext>
            </a:extLst>
          </p:cNvPr>
          <p:cNvSpPr txBox="1"/>
          <p:nvPr/>
        </p:nvSpPr>
        <p:spPr>
          <a:xfrm>
            <a:off x="968721" y="522514"/>
            <a:ext cx="9297386" cy="1200329"/>
          </a:xfrm>
          <a:prstGeom prst="rect">
            <a:avLst/>
          </a:prstGeom>
          <a:noFill/>
        </p:spPr>
        <p:txBody>
          <a:bodyPr wrap="square" rtlCol="0">
            <a:spAutoFit/>
          </a:bodyPr>
          <a:lstStyle/>
          <a:p>
            <a:pPr algn="ctr"/>
            <a:r>
              <a:rPr lang="en-US" b="1"/>
              <a:t>Provided by: </a:t>
            </a:r>
            <a:r>
              <a:rPr lang="en-US"/>
              <a:t>Dr. Janine Fogel, Family Medicine, Gender Health Program, </a:t>
            </a:r>
            <a:r>
              <a:rPr lang="en-US" err="1"/>
              <a:t>Eskenazi</a:t>
            </a:r>
            <a:r>
              <a:rPr lang="en-US"/>
              <a:t> Health</a:t>
            </a:r>
            <a:br>
              <a:rPr lang="en-US"/>
            </a:br>
            <a:r>
              <a:rPr lang="en-US" b="1"/>
              <a:t>Challenge Focus: Patients that are AFAB (Assigned Female At Birth)</a:t>
            </a:r>
            <a:br>
              <a:rPr lang="en-US"/>
            </a:br>
            <a:br>
              <a:rPr lang="en-US"/>
            </a:br>
            <a:endParaRPr lang="en-US"/>
          </a:p>
        </p:txBody>
      </p:sp>
      <p:pic>
        <p:nvPicPr>
          <p:cNvPr id="56" name="Picture 55">
            <a:extLst>
              <a:ext uri="{FF2B5EF4-FFF2-40B4-BE49-F238E27FC236}">
                <a16:creationId xmlns:a16="http://schemas.microsoft.com/office/drawing/2014/main" id="{716D8155-2C62-4E00-9D1C-26CBF413DB9B}"/>
              </a:ext>
            </a:extLst>
          </p:cNvPr>
          <p:cNvPicPr>
            <a:picLocks noChangeAspect="1"/>
          </p:cNvPicPr>
          <p:nvPr/>
        </p:nvPicPr>
        <p:blipFill>
          <a:blip r:embed="rId3"/>
          <a:srcRect/>
          <a:stretch/>
        </p:blipFill>
        <p:spPr>
          <a:xfrm>
            <a:off x="9086293" y="6166420"/>
            <a:ext cx="2632872" cy="553677"/>
          </a:xfrm>
          <a:prstGeom prst="rect">
            <a:avLst/>
          </a:prstGeom>
        </p:spPr>
      </p:pic>
      <p:sp>
        <p:nvSpPr>
          <p:cNvPr id="60" name="TextBox 59">
            <a:extLst>
              <a:ext uri="{FF2B5EF4-FFF2-40B4-BE49-F238E27FC236}">
                <a16:creationId xmlns:a16="http://schemas.microsoft.com/office/drawing/2014/main" id="{BD3F0096-C623-4FBE-A99A-B6EE9C510BA4}"/>
              </a:ext>
            </a:extLst>
          </p:cNvPr>
          <p:cNvSpPr txBox="1"/>
          <p:nvPr/>
        </p:nvSpPr>
        <p:spPr>
          <a:xfrm>
            <a:off x="306227" y="3477287"/>
            <a:ext cx="5598962" cy="3600986"/>
          </a:xfrm>
          <a:prstGeom prst="rect">
            <a:avLst/>
          </a:prstGeom>
          <a:noFill/>
        </p:spPr>
        <p:txBody>
          <a:bodyPr wrap="square" rtlCol="0">
            <a:spAutoFit/>
          </a:bodyPr>
          <a:lstStyle/>
          <a:p>
            <a:pPr algn="ctr"/>
            <a:r>
              <a:rPr lang="en-US" sz="1600" b="1" u="sng"/>
              <a:t>Discussion Questions </a:t>
            </a:r>
          </a:p>
          <a:p>
            <a:pPr marL="285750" indent="-285750">
              <a:buFont typeface="Arial" panose="020B0604020202020204" pitchFamily="34" charset="0"/>
              <a:buChar char="•"/>
            </a:pPr>
            <a:r>
              <a:rPr lang="en-US" sz="1600"/>
              <a:t>How can we increase HPV vaccination in 9-12 year old patients to focus on prevention?</a:t>
            </a:r>
          </a:p>
          <a:p>
            <a:pPr marL="285750" indent="-285750">
              <a:buFont typeface="Arial" panose="020B0604020202020204" pitchFamily="34" charset="0"/>
              <a:buChar char="•"/>
            </a:pPr>
            <a:r>
              <a:rPr lang="en-US" sz="1600"/>
              <a:t>How can we ensure trauma informed care every time?</a:t>
            </a:r>
          </a:p>
          <a:p>
            <a:pPr marL="285750" indent="-285750">
              <a:buFont typeface="Arial" panose="020B0604020202020204" pitchFamily="34" charset="0"/>
              <a:buChar char="•"/>
            </a:pPr>
            <a:r>
              <a:rPr lang="en-US" sz="1600"/>
              <a:t>What mechanism can we use to flag AFAB patients within the system so that we aren’t missing any eligible patients?</a:t>
            </a:r>
          </a:p>
          <a:p>
            <a:pPr marL="285750" indent="-285750">
              <a:buFont typeface="Arial" panose="020B0604020202020204" pitchFamily="34" charset="0"/>
              <a:buChar char="•"/>
            </a:pPr>
            <a:r>
              <a:rPr lang="en-US" sz="1600"/>
              <a:t>How can we educate primary providers referring on how to do so in a validating way for the AFAB patient?</a:t>
            </a:r>
          </a:p>
          <a:p>
            <a:pPr marL="285750" indent="-285750">
              <a:buFont typeface="Arial" panose="020B0604020202020204" pitchFamily="34" charset="0"/>
              <a:buChar char="•"/>
            </a:pPr>
            <a:r>
              <a:rPr lang="en-US" sz="1600"/>
              <a:t>How can we make sure we are using trauma informed exams every time and by all providers?</a:t>
            </a:r>
          </a:p>
          <a:p>
            <a:pPr marL="285750" indent="-285750">
              <a:buFont typeface="Arial" panose="020B0604020202020204" pitchFamily="34" charset="0"/>
              <a:buChar char="•"/>
            </a:pPr>
            <a:r>
              <a:rPr lang="en-US" sz="1600"/>
              <a:t>How can we help navigate insurance issues for AFAB patients if they’ve marked another gender on paperwork?</a:t>
            </a:r>
            <a:br>
              <a:rPr lang="en-US" sz="1600"/>
            </a:br>
            <a:br>
              <a:rPr lang="en-US"/>
            </a:br>
            <a:endParaRPr lang="en-US"/>
          </a:p>
        </p:txBody>
      </p:sp>
      <p:sp>
        <p:nvSpPr>
          <p:cNvPr id="5" name="TextBox 4">
            <a:extLst>
              <a:ext uri="{FF2B5EF4-FFF2-40B4-BE49-F238E27FC236}">
                <a16:creationId xmlns:a16="http://schemas.microsoft.com/office/drawing/2014/main" id="{63BE9CD8-4F86-4FB9-A703-D80823EB157A}"/>
              </a:ext>
            </a:extLst>
          </p:cNvPr>
          <p:cNvSpPr txBox="1"/>
          <p:nvPr/>
        </p:nvSpPr>
        <p:spPr>
          <a:xfrm>
            <a:off x="4221933" y="1347261"/>
            <a:ext cx="3748134" cy="2308324"/>
          </a:xfrm>
          <a:prstGeom prst="rect">
            <a:avLst/>
          </a:prstGeom>
          <a:noFill/>
        </p:spPr>
        <p:txBody>
          <a:bodyPr wrap="square" rtlCol="0">
            <a:spAutoFit/>
          </a:bodyPr>
          <a:lstStyle/>
          <a:p>
            <a:r>
              <a:rPr lang="en-US" sz="1600" b="1" u="sng"/>
              <a:t>Key Elements</a:t>
            </a:r>
            <a:endParaRPr lang="en-US" sz="1600"/>
          </a:p>
          <a:p>
            <a:pPr marL="285750" indent="-285750">
              <a:buFont typeface="Arial" panose="020B0604020202020204" pitchFamily="34" charset="0"/>
              <a:buChar char="•"/>
            </a:pPr>
            <a:r>
              <a:rPr lang="en-US" sz="1600"/>
              <a:t>Cervical Cancer Prevention &amp; Screening are low in AFAB patients</a:t>
            </a:r>
          </a:p>
          <a:p>
            <a:pPr marL="285750" indent="-285750">
              <a:buFont typeface="Arial" panose="020B0604020202020204" pitchFamily="34" charset="0"/>
              <a:buChar char="•"/>
            </a:pPr>
            <a:r>
              <a:rPr lang="en-US" sz="1600"/>
              <a:t>Hesitancy in patients to follow up on an abnormal Pap</a:t>
            </a:r>
          </a:p>
          <a:p>
            <a:pPr marL="285750" indent="-285750">
              <a:buFont typeface="Arial" panose="020B0604020202020204" pitchFamily="34" charset="0"/>
              <a:buChar char="•"/>
            </a:pPr>
            <a:r>
              <a:rPr lang="en-US" sz="1600"/>
              <a:t>Patients may not have had an exam with a trauma informed provider, leading to less follow through  of treatment </a:t>
            </a:r>
          </a:p>
        </p:txBody>
      </p:sp>
      <p:sp>
        <p:nvSpPr>
          <p:cNvPr id="12" name="TextBox 11">
            <a:extLst>
              <a:ext uri="{FF2B5EF4-FFF2-40B4-BE49-F238E27FC236}">
                <a16:creationId xmlns:a16="http://schemas.microsoft.com/office/drawing/2014/main" id="{B0779D83-A33F-4AC7-AA4F-5A7476273010}"/>
              </a:ext>
            </a:extLst>
          </p:cNvPr>
          <p:cNvSpPr txBox="1"/>
          <p:nvPr/>
        </p:nvSpPr>
        <p:spPr>
          <a:xfrm>
            <a:off x="8249364" y="1366897"/>
            <a:ext cx="3547401" cy="2062103"/>
          </a:xfrm>
          <a:prstGeom prst="rect">
            <a:avLst/>
          </a:prstGeom>
          <a:noFill/>
        </p:spPr>
        <p:txBody>
          <a:bodyPr wrap="square" rtlCol="0">
            <a:spAutoFit/>
          </a:bodyPr>
          <a:lstStyle/>
          <a:p>
            <a:r>
              <a:rPr lang="en-US" sz="1600" b="1" u="sng"/>
              <a:t>Barriers/Challenges</a:t>
            </a:r>
            <a:endParaRPr lang="en-US" sz="1600"/>
          </a:p>
          <a:p>
            <a:pPr marL="285750" indent="-285750">
              <a:buFont typeface="Arial" panose="020B0604020202020204" pitchFamily="34" charset="0"/>
              <a:buChar char="•"/>
            </a:pPr>
            <a:r>
              <a:rPr lang="en-US" sz="1600"/>
              <a:t>Low HPV vaccine uptake</a:t>
            </a:r>
          </a:p>
          <a:p>
            <a:pPr marL="285750" indent="-285750">
              <a:buFont typeface="Arial" panose="020B0604020202020204" pitchFamily="34" charset="0"/>
              <a:buChar char="•"/>
            </a:pPr>
            <a:r>
              <a:rPr lang="en-US" sz="1600"/>
              <a:t>Less frequent pap testing</a:t>
            </a:r>
          </a:p>
          <a:p>
            <a:pPr marL="285750" indent="-285750">
              <a:buFont typeface="Arial" panose="020B0604020202020204" pitchFamily="34" charset="0"/>
              <a:buChar char="•"/>
            </a:pPr>
            <a:r>
              <a:rPr lang="en-US" sz="1600"/>
              <a:t>High incidence of trauma within the AFAB patient population </a:t>
            </a:r>
          </a:p>
          <a:p>
            <a:pPr marL="285750" indent="-285750">
              <a:buFont typeface="Arial" panose="020B0604020202020204" pitchFamily="34" charset="0"/>
              <a:buChar char="•"/>
            </a:pPr>
            <a:r>
              <a:rPr lang="en-US" sz="1600"/>
              <a:t>Poor access to primary care</a:t>
            </a:r>
          </a:p>
          <a:p>
            <a:pPr marL="285750" indent="-285750">
              <a:buFont typeface="Arial" panose="020B0604020202020204" pitchFamily="34" charset="0"/>
              <a:buChar char="•"/>
            </a:pPr>
            <a:r>
              <a:rPr lang="en-US" sz="1600"/>
              <a:t>May not be asked about screenings if ‘F’ isn’t marked on chart</a:t>
            </a:r>
          </a:p>
        </p:txBody>
      </p:sp>
      <p:sp>
        <p:nvSpPr>
          <p:cNvPr id="13" name="TextBox 12">
            <a:extLst>
              <a:ext uri="{FF2B5EF4-FFF2-40B4-BE49-F238E27FC236}">
                <a16:creationId xmlns:a16="http://schemas.microsoft.com/office/drawing/2014/main" id="{804035DB-07C7-4DE3-BFDB-2123459330AA}"/>
              </a:ext>
            </a:extLst>
          </p:cNvPr>
          <p:cNvSpPr txBox="1"/>
          <p:nvPr/>
        </p:nvSpPr>
        <p:spPr>
          <a:xfrm>
            <a:off x="6931165" y="3921443"/>
            <a:ext cx="3748134" cy="1569660"/>
          </a:xfrm>
          <a:prstGeom prst="rect">
            <a:avLst/>
          </a:prstGeom>
          <a:noFill/>
        </p:spPr>
        <p:txBody>
          <a:bodyPr wrap="square" rtlCol="0">
            <a:spAutoFit/>
          </a:bodyPr>
          <a:lstStyle/>
          <a:p>
            <a:r>
              <a:rPr lang="en-US" sz="1600" b="1" u="sng"/>
              <a:t>What would it look like if it worked?</a:t>
            </a:r>
            <a:endParaRPr lang="en-US" sz="1600"/>
          </a:p>
          <a:p>
            <a:pPr marL="285750" indent="-285750">
              <a:buFont typeface="Arial" panose="020B0604020202020204" pitchFamily="34" charset="0"/>
              <a:buChar char="•"/>
            </a:pPr>
            <a:r>
              <a:rPr lang="en-US" sz="1600"/>
              <a:t>Appropriate Primary Care prevention with HPV Series</a:t>
            </a:r>
          </a:p>
          <a:p>
            <a:pPr marL="285750" indent="-285750">
              <a:buFont typeface="Arial" panose="020B0604020202020204" pitchFamily="34" charset="0"/>
              <a:buChar char="•"/>
            </a:pPr>
            <a:r>
              <a:rPr lang="en-US" sz="1600"/>
              <a:t>Regular pap/HPV testing at least every 5 years starting at 25</a:t>
            </a:r>
          </a:p>
          <a:p>
            <a:pPr marL="285750" indent="-285750">
              <a:buFont typeface="Arial" panose="020B0604020202020204" pitchFamily="34" charset="0"/>
              <a:buChar char="•"/>
            </a:pPr>
            <a:r>
              <a:rPr lang="en-US" sz="1600"/>
              <a:t>Trauma informed exams every time </a:t>
            </a:r>
          </a:p>
        </p:txBody>
      </p:sp>
      <p:sp>
        <p:nvSpPr>
          <p:cNvPr id="16" name="TextBox 15">
            <a:extLst>
              <a:ext uri="{FF2B5EF4-FFF2-40B4-BE49-F238E27FC236}">
                <a16:creationId xmlns:a16="http://schemas.microsoft.com/office/drawing/2014/main" id="{F4AE2321-E198-4E47-8624-4BC72C0CC119}"/>
              </a:ext>
            </a:extLst>
          </p:cNvPr>
          <p:cNvSpPr txBox="1"/>
          <p:nvPr/>
        </p:nvSpPr>
        <p:spPr>
          <a:xfrm>
            <a:off x="142680" y="1375077"/>
            <a:ext cx="3748134" cy="2062103"/>
          </a:xfrm>
          <a:prstGeom prst="rect">
            <a:avLst/>
          </a:prstGeom>
          <a:noFill/>
        </p:spPr>
        <p:txBody>
          <a:bodyPr wrap="square" rtlCol="0">
            <a:spAutoFit/>
          </a:bodyPr>
          <a:lstStyle/>
          <a:p>
            <a:r>
              <a:rPr lang="en-US" sz="1600" b="1" u="sng"/>
              <a:t>About AFAB Patients</a:t>
            </a:r>
            <a:endParaRPr lang="en-US" sz="1600"/>
          </a:p>
          <a:p>
            <a:pPr marL="285750" indent="-285750">
              <a:buFont typeface="Arial" panose="020B0604020202020204" pitchFamily="34" charset="0"/>
              <a:buChar char="•"/>
            </a:pPr>
            <a:r>
              <a:rPr lang="en-US" sz="1600"/>
              <a:t>May identify as female, nonbinary, male, or none</a:t>
            </a:r>
          </a:p>
          <a:p>
            <a:pPr marL="285750" indent="-285750">
              <a:buFont typeface="Arial" panose="020B0604020202020204" pitchFamily="34" charset="0"/>
              <a:buChar char="•"/>
            </a:pPr>
            <a:r>
              <a:rPr lang="en-US" sz="1600"/>
              <a:t>If transitioning to male, may have increased incidence of cervical atrophy due to testosterone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2167808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628317230"/>
              </p:ext>
            </p:extLst>
          </p:nvPr>
        </p:nvGraphicFramePr>
        <p:xfrm>
          <a:off x="5090555" y="304798"/>
          <a:ext cx="6466445" cy="6299202"/>
        </p:xfrm>
        <a:graphic>
          <a:graphicData uri="http://schemas.openxmlformats.org/drawingml/2006/table">
            <a:tbl>
              <a:tblPr firstRow="1" bandRow="1">
                <a:tableStyleId>{5C22544A-7EE6-4342-B048-85BDC9FD1C3A}</a:tableStyleId>
              </a:tblPr>
              <a:tblGrid>
                <a:gridCol w="844921">
                  <a:extLst>
                    <a:ext uri="{9D8B030D-6E8A-4147-A177-3AD203B41FA5}">
                      <a16:colId xmlns:a16="http://schemas.microsoft.com/office/drawing/2014/main" val="20000"/>
                    </a:ext>
                  </a:extLst>
                </a:gridCol>
                <a:gridCol w="5621524">
                  <a:extLst>
                    <a:ext uri="{9D8B030D-6E8A-4147-A177-3AD203B41FA5}">
                      <a16:colId xmlns:a16="http://schemas.microsoft.com/office/drawing/2014/main" val="20001"/>
                    </a:ext>
                  </a:extLst>
                </a:gridCol>
              </a:tblGrid>
              <a:tr h="899886">
                <a:tc gridSpan="2">
                  <a:txBody>
                    <a:bodyPr/>
                    <a:lstStyle/>
                    <a:p>
                      <a:pPr marL="0" marR="0" lvl="1" indent="0" algn="ctr" defTabSz="725671" rtl="0" eaLnBrk="1" fontAlgn="auto" latinLnBrk="0" hangingPunct="1">
                        <a:lnSpc>
                          <a:spcPct val="100000"/>
                        </a:lnSpc>
                        <a:spcBef>
                          <a:spcPts val="0"/>
                        </a:spcBef>
                        <a:spcAft>
                          <a:spcPts val="0"/>
                        </a:spcAft>
                        <a:buClrTx/>
                        <a:buSzTx/>
                        <a:buFontTx/>
                        <a:buNone/>
                        <a:tabLst/>
                        <a:defRPr/>
                      </a:pPr>
                      <a:r>
                        <a:rPr lang="en-US" sz="2800" b="1" i="0">
                          <a:solidFill>
                            <a:srgbClr val="C00000"/>
                          </a:solidFill>
                          <a:latin typeface="Source Sans Pro" panose="020B0503030403020204" pitchFamily="34" charset="0"/>
                          <a:ea typeface="Source Sans Pro Light" charset="0"/>
                          <a:cs typeface="Calibri" panose="020F0502020204030204" pitchFamily="34" charset="0"/>
                        </a:rPr>
                        <a:t>Today’s Agenda </a:t>
                      </a:r>
                    </a:p>
                  </a:txBody>
                  <a:tcPr marL="0" marR="24384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1" indent="0" algn="ctr" defTabSz="725671" rtl="0" eaLnBrk="1" fontAlgn="auto" latinLnBrk="0" hangingPunct="1">
                        <a:lnSpc>
                          <a:spcPct val="100000"/>
                        </a:lnSpc>
                        <a:spcBef>
                          <a:spcPts val="0"/>
                        </a:spcBef>
                        <a:spcAft>
                          <a:spcPts val="0"/>
                        </a:spcAft>
                        <a:buClrTx/>
                        <a:buSzTx/>
                        <a:buFontTx/>
                        <a:buNone/>
                        <a:tabLst/>
                        <a:defRPr/>
                      </a:pPr>
                      <a:endParaRPr lang="en-US" sz="2000" b="0" i="0">
                        <a:solidFill>
                          <a:schemeClr val="tx1"/>
                        </a:solidFill>
                        <a:latin typeface="Calibri" panose="020F0502020204030204" pitchFamily="34" charset="0"/>
                        <a:ea typeface="Source Sans Pro Light" charset="0"/>
                        <a:cs typeface="Calibri" panose="020F0502020204030204" pitchFamily="34" charset="0"/>
                      </a:endParaRPr>
                    </a:p>
                  </a:txBody>
                  <a:tcPr marL="12192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99886">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spc="100" baseline="0">
                          <a:solidFill>
                            <a:srgbClr val="C00000"/>
                          </a:solidFill>
                          <a:latin typeface="Source Sans Pro" panose="020B0503030403020204" pitchFamily="34" charset="0"/>
                          <a:ea typeface="Source Sans Pro" charset="0"/>
                          <a:cs typeface="Calibri" panose="020F0502020204030204" pitchFamily="34" charset="0"/>
                        </a:rPr>
                        <a:t>01</a:t>
                      </a:r>
                    </a:p>
                  </a:txBody>
                  <a:tcPr marL="0" marR="24384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i="0">
                          <a:solidFill>
                            <a:schemeClr val="tx1"/>
                          </a:solidFill>
                          <a:latin typeface="Source Sans Pro" panose="020B0503030403020204" pitchFamily="34" charset="0"/>
                          <a:ea typeface="Source Sans Pro Light" charset="0"/>
                          <a:cs typeface="Calibri" panose="020F0502020204030204" pitchFamily="34" charset="0"/>
                        </a:rPr>
                        <a:t>Housekeeping, Agenda Preview, &amp; Introductions  </a:t>
                      </a:r>
                    </a:p>
                    <a:p>
                      <a:pPr marL="0" marR="0" lvl="1" indent="0" algn="l" defTabSz="725671" rtl="0" eaLnBrk="1" fontAlgn="auto" latinLnBrk="0" hangingPunct="1">
                        <a:lnSpc>
                          <a:spcPct val="100000"/>
                        </a:lnSpc>
                        <a:spcBef>
                          <a:spcPts val="0"/>
                        </a:spcBef>
                        <a:spcAft>
                          <a:spcPts val="0"/>
                        </a:spcAft>
                        <a:buClrTx/>
                        <a:buSzTx/>
                        <a:buFontTx/>
                        <a:buNone/>
                        <a:tabLst/>
                        <a:defRPr/>
                      </a:pPr>
                      <a:r>
                        <a:rPr lang="en-US" sz="1800" b="0" i="0">
                          <a:solidFill>
                            <a:srgbClr val="C00000"/>
                          </a:solidFill>
                          <a:latin typeface="Source Sans Pro" panose="020B0503030403020204" pitchFamily="34" charset="0"/>
                          <a:ea typeface="Source Sans Pro Light" charset="0"/>
                          <a:cs typeface="Calibri" panose="020F0502020204030204" pitchFamily="34" charset="0"/>
                        </a:rPr>
                        <a:t>(10 minutes) </a:t>
                      </a:r>
                    </a:p>
                  </a:txBody>
                  <a:tcPr marL="12192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99886">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spc="100" baseline="0">
                          <a:solidFill>
                            <a:srgbClr val="C00000"/>
                          </a:solidFill>
                          <a:latin typeface="Source Sans Pro" panose="020B0503030403020204" pitchFamily="34" charset="0"/>
                          <a:ea typeface="Source Sans Pro" charset="0"/>
                          <a:cs typeface="Calibri" panose="020F0502020204030204" pitchFamily="34" charset="0"/>
                        </a:rPr>
                        <a:t>02</a:t>
                      </a:r>
                    </a:p>
                  </a:txBody>
                  <a:tcPr marL="0" marR="24384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i="0">
                          <a:solidFill>
                            <a:schemeClr val="tx1"/>
                          </a:solidFill>
                          <a:latin typeface="Source Sans Pro" panose="020B0503030403020204" pitchFamily="34" charset="0"/>
                          <a:ea typeface="Source Sans Pro Light" charset="0"/>
                          <a:cs typeface="Calibri" panose="020F0502020204030204" pitchFamily="34" charset="0"/>
                        </a:rPr>
                        <a:t>Didactic Presentation: </a:t>
                      </a:r>
                      <a:r>
                        <a:rPr lang="en-US" sz="1800" b="1" i="0" kern="1200">
                          <a:solidFill>
                            <a:schemeClr val="tx1"/>
                          </a:solidFill>
                          <a:latin typeface="Source Sans Pro" panose="020B0503030403020204" pitchFamily="34" charset="0"/>
                          <a:ea typeface="+mn-ea"/>
                          <a:cs typeface="Calibri" panose="020F0502020204030204" pitchFamily="34" charset="0"/>
                        </a:rPr>
                        <a:t>HPV vaccination and HPV related cancer risk factors</a:t>
                      </a:r>
                      <a:r>
                        <a:rPr lang="en-US" sz="1800" b="0" i="0" kern="1200">
                          <a:solidFill>
                            <a:schemeClr val="dk1"/>
                          </a:solidFill>
                          <a:effectLst/>
                          <a:latin typeface="+mn-lt"/>
                          <a:ea typeface="+mn-ea"/>
                          <a:cs typeface="+mn-cs"/>
                        </a:rPr>
                        <a:t> </a:t>
                      </a:r>
                      <a:r>
                        <a:rPr lang="en-US" sz="1800" b="1" i="0">
                          <a:solidFill>
                            <a:schemeClr val="tx1"/>
                          </a:solidFill>
                          <a:latin typeface="Source Sans Pro" panose="020B0503030403020204" pitchFamily="34" charset="0"/>
                          <a:ea typeface="Source Sans Pro Light" charset="0"/>
                          <a:cs typeface="Calibri" panose="020F0502020204030204" pitchFamily="34" charset="0"/>
                        </a:rPr>
                        <a:t> </a:t>
                      </a:r>
                      <a:r>
                        <a:rPr lang="en-US" sz="1800" b="0" i="1">
                          <a:solidFill>
                            <a:srgbClr val="C00000"/>
                          </a:solidFill>
                          <a:latin typeface="Source Sans Pro" panose="020B0503030403020204" pitchFamily="34" charset="0"/>
                          <a:ea typeface="Source Sans Pro Light" charset="0"/>
                          <a:cs typeface="Calibri" panose="020F0502020204030204" pitchFamily="34" charset="0"/>
                        </a:rPr>
                        <a:t>(</a:t>
                      </a:r>
                      <a:r>
                        <a:rPr lang="en-US" sz="1800" b="0" i="0">
                          <a:solidFill>
                            <a:srgbClr val="C00000"/>
                          </a:solidFill>
                          <a:latin typeface="Source Sans Pro" panose="020B0503030403020204" pitchFamily="34" charset="0"/>
                          <a:ea typeface="Source Sans Pro Light" charset="0"/>
                          <a:cs typeface="Calibri" panose="020F0502020204030204" pitchFamily="34" charset="0"/>
                        </a:rPr>
                        <a:t>15 minutes)</a:t>
                      </a:r>
                    </a:p>
                  </a:txBody>
                  <a:tcPr marL="12192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99886">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spc="100" baseline="0">
                          <a:solidFill>
                            <a:srgbClr val="C00000"/>
                          </a:solidFill>
                          <a:latin typeface="Source Sans Pro" panose="020B0503030403020204" pitchFamily="34" charset="0"/>
                          <a:ea typeface="Source Sans Pro" charset="0"/>
                          <a:cs typeface="Calibri" panose="020F0502020204030204" pitchFamily="34" charset="0"/>
                        </a:rPr>
                        <a:t>03</a:t>
                      </a:r>
                    </a:p>
                  </a:txBody>
                  <a:tcPr marL="0" marR="24384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i="0">
                          <a:solidFill>
                            <a:schemeClr val="tx1"/>
                          </a:solidFill>
                          <a:latin typeface="Source Sans Pro" panose="020B0503030403020204" pitchFamily="34" charset="0"/>
                          <a:ea typeface="Source Sans Pro Light" charset="0"/>
                          <a:cs typeface="Calibri" panose="020F0502020204030204" pitchFamily="34" charset="0"/>
                        </a:rPr>
                        <a:t>Didactic Q/A </a:t>
                      </a:r>
                      <a:r>
                        <a:rPr lang="en-US" sz="1800" b="0" i="0">
                          <a:solidFill>
                            <a:srgbClr val="C00000"/>
                          </a:solidFill>
                          <a:latin typeface="Source Sans Pro" panose="020B0503030403020204" pitchFamily="34" charset="0"/>
                          <a:ea typeface="Source Sans Pro Light" charset="0"/>
                          <a:cs typeface="Calibri" panose="020F0502020204030204" pitchFamily="34" charset="0"/>
                        </a:rPr>
                        <a:t>(5 minutes)</a:t>
                      </a:r>
                    </a:p>
                  </a:txBody>
                  <a:tcPr marL="12192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9886">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spc="100" baseline="0">
                          <a:solidFill>
                            <a:srgbClr val="C00000"/>
                          </a:solidFill>
                          <a:latin typeface="Source Sans Pro" panose="020B0503030403020204" pitchFamily="34" charset="0"/>
                          <a:ea typeface="Source Sans Pro" charset="0"/>
                          <a:cs typeface="Calibri" panose="020F0502020204030204" pitchFamily="34" charset="0"/>
                        </a:rPr>
                        <a:t>04</a:t>
                      </a:r>
                    </a:p>
                  </a:txBody>
                  <a:tcPr marL="0" marR="24384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i="0">
                          <a:solidFill>
                            <a:schemeClr val="tx1"/>
                          </a:solidFill>
                          <a:latin typeface="Source Sans Pro" panose="020B0503030403020204" pitchFamily="34" charset="0"/>
                          <a:ea typeface="Source Sans Pro Light" charset="0"/>
                          <a:cs typeface="Calibri" panose="020F0502020204030204" pitchFamily="34" charset="0"/>
                        </a:rPr>
                        <a:t>Case Presentation </a:t>
                      </a:r>
                      <a:r>
                        <a:rPr lang="en-US" sz="1800" b="0" i="0">
                          <a:solidFill>
                            <a:srgbClr val="C00000"/>
                          </a:solidFill>
                          <a:latin typeface="Source Sans Pro" panose="020B0503030403020204" pitchFamily="34" charset="0"/>
                          <a:ea typeface="Source Sans Pro Light" charset="0"/>
                          <a:cs typeface="Calibri" panose="020F0502020204030204" pitchFamily="34" charset="0"/>
                        </a:rPr>
                        <a:t>(5 minutes)</a:t>
                      </a:r>
                    </a:p>
                  </a:txBody>
                  <a:tcPr marL="12192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99886">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spc="100" baseline="0">
                          <a:solidFill>
                            <a:srgbClr val="C00000"/>
                          </a:solidFill>
                          <a:latin typeface="Source Sans Pro" panose="020B0503030403020204" pitchFamily="34" charset="0"/>
                          <a:ea typeface="Source Sans Pro" charset="0"/>
                          <a:cs typeface="Calibri" panose="020F0502020204030204" pitchFamily="34" charset="0"/>
                        </a:rPr>
                        <a:t>05</a:t>
                      </a:r>
                    </a:p>
                  </a:txBody>
                  <a:tcPr marL="0" marR="24384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i="0">
                          <a:solidFill>
                            <a:schemeClr val="tx1"/>
                          </a:solidFill>
                          <a:latin typeface="Source Sans Pro" panose="020B0503030403020204" pitchFamily="34" charset="0"/>
                          <a:ea typeface="Source Sans Pro Light" charset="0"/>
                          <a:cs typeface="Calibri" panose="020F0502020204030204" pitchFamily="34" charset="0"/>
                        </a:rPr>
                        <a:t>Case Presentation Recommendations &amp; Discussion          </a:t>
                      </a:r>
                      <a:r>
                        <a:rPr lang="en-US" sz="1800" b="0" i="0">
                          <a:solidFill>
                            <a:srgbClr val="C00000"/>
                          </a:solidFill>
                          <a:latin typeface="Source Sans Pro" panose="020B0503030403020204" pitchFamily="34" charset="0"/>
                          <a:ea typeface="Source Sans Pro Light" charset="0"/>
                          <a:cs typeface="Calibri" panose="020F0502020204030204" pitchFamily="34" charset="0"/>
                        </a:rPr>
                        <a:t>(15 minutes) </a:t>
                      </a:r>
                    </a:p>
                  </a:txBody>
                  <a:tcPr marL="12192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614376"/>
                  </a:ext>
                </a:extLst>
              </a:tr>
              <a:tr h="899886">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spc="100" baseline="0">
                          <a:solidFill>
                            <a:srgbClr val="C00000"/>
                          </a:solidFill>
                          <a:latin typeface="Source Sans Pro" panose="020B0503030403020204" pitchFamily="34" charset="0"/>
                          <a:ea typeface="Source Sans Pro" charset="0"/>
                          <a:cs typeface="Calibri" panose="020F0502020204030204" pitchFamily="34" charset="0"/>
                        </a:rPr>
                        <a:t>06</a:t>
                      </a:r>
                    </a:p>
                  </a:txBody>
                  <a:tcPr marL="0" marR="24384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725671"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Source Sans Pro" panose="020B0503030403020204" pitchFamily="34" charset="0"/>
                          <a:ea typeface="Source Sans Pro Light" charset="0"/>
                          <a:cs typeface="Calibri" panose="020F0502020204030204" pitchFamily="34" charset="0"/>
                        </a:rPr>
                        <a:t>Post-Session Poll (have your phone ready) &amp; Wrap Up </a:t>
                      </a:r>
                      <a:r>
                        <a:rPr lang="en-US" sz="1800" b="0" i="0" dirty="0">
                          <a:solidFill>
                            <a:srgbClr val="C00000"/>
                          </a:solidFill>
                          <a:latin typeface="Source Sans Pro" panose="020B0503030403020204" pitchFamily="34" charset="0"/>
                          <a:ea typeface="Source Sans Pro Light" charset="0"/>
                          <a:cs typeface="Calibri" panose="020F0502020204030204" pitchFamily="34" charset="0"/>
                        </a:rPr>
                        <a:t>(5 minutes)</a:t>
                      </a:r>
                    </a:p>
                  </a:txBody>
                  <a:tcPr marL="12192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534607"/>
                  </a:ext>
                </a:extLst>
              </a:tr>
            </a:tbl>
          </a:graphicData>
        </a:graphic>
      </p:graphicFrame>
      <p:pic>
        <p:nvPicPr>
          <p:cNvPr id="3" name="Picture 2" descr="Text&#10;&#10;Description automatically generated">
            <a:extLst>
              <a:ext uri="{FF2B5EF4-FFF2-40B4-BE49-F238E27FC236}">
                <a16:creationId xmlns:a16="http://schemas.microsoft.com/office/drawing/2014/main" id="{F01E3EE4-6EA2-4434-A9D7-1D669ACAF50F}"/>
              </a:ext>
            </a:extLst>
          </p:cNvPr>
          <p:cNvPicPr>
            <a:picLocks noChangeAspect="1"/>
          </p:cNvPicPr>
          <p:nvPr/>
        </p:nvPicPr>
        <p:blipFill>
          <a:blip r:embed="rId3">
            <a:lum bright="70000" contrast="-70000"/>
            <a:extLst>
              <a:ext uri="{837473B0-CC2E-450A-ABE3-18F120FF3D39}">
                <a1611:picAttrSrcUrl xmlns:a1611="http://schemas.microsoft.com/office/drawing/2016/11/main" r:id="rId4"/>
              </a:ext>
            </a:extLst>
          </a:blip>
          <a:stretch>
            <a:fillRect/>
          </a:stretch>
        </p:blipFill>
        <p:spPr>
          <a:xfrm>
            <a:off x="0" y="0"/>
            <a:ext cx="4132613" cy="6858000"/>
          </a:xfrm>
          <a:prstGeom prst="rect">
            <a:avLst/>
          </a:prstGeom>
        </p:spPr>
      </p:pic>
    </p:spTree>
    <p:extLst>
      <p:ext uri="{BB962C8B-B14F-4D97-AF65-F5344CB8AC3E}">
        <p14:creationId xmlns:p14="http://schemas.microsoft.com/office/powerpoint/2010/main" val="65559152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0" y="1168400"/>
            <a:ext cx="9857984" cy="4635500"/>
          </a:xfrm>
        </p:spPr>
        <p:txBody>
          <a:bodyPr vert="horz" lIns="91440" tIns="45720" rIns="91440" bIns="45720" rtlCol="0" anchor="t">
            <a:normAutofit/>
          </a:bodyPr>
          <a:lstStyle/>
          <a:p>
            <a:pPr algn="ctr">
              <a:lnSpc>
                <a:spcPct val="90000"/>
              </a:lnSpc>
            </a:pPr>
            <a:endParaRPr lang="en-US" sz="2800" dirty="0">
              <a:solidFill>
                <a:srgbClr val="C00000"/>
              </a:solidFill>
              <a:effectLst/>
              <a:latin typeface="Calibri" panose="020F0502020204030204" pitchFamily="34" charset="0"/>
              <a:ea typeface="Calibri" panose="020F0502020204030204" pitchFamily="34" charset="0"/>
            </a:endParaRPr>
          </a:p>
          <a:p>
            <a:pPr algn="ctr">
              <a:lnSpc>
                <a:spcPct val="90000"/>
              </a:lnSpc>
            </a:pPr>
            <a:endParaRPr lang="en-US" sz="2800" dirty="0">
              <a:solidFill>
                <a:srgbClr val="C00000"/>
              </a:solidFill>
              <a:latin typeface="Calibri" panose="020F0502020204030204" pitchFamily="34" charset="0"/>
              <a:ea typeface="Calibri" panose="020F0502020204030204" pitchFamily="34" charset="0"/>
            </a:endParaRPr>
          </a:p>
          <a:p>
            <a:pPr algn="ctr">
              <a:lnSpc>
                <a:spcPct val="90000"/>
              </a:lnSpc>
            </a:pPr>
            <a:r>
              <a:rPr lang="en-US" sz="2800" dirty="0">
                <a:solidFill>
                  <a:srgbClr val="C00000"/>
                </a:solidFill>
                <a:latin typeface="Calibri" panose="020F0502020204030204" pitchFamily="34" charset="0"/>
                <a:ea typeface="Calibri" panose="020F0502020204030204" pitchFamily="34" charset="0"/>
              </a:rPr>
              <a:t>Case Presentation Discussion</a:t>
            </a:r>
          </a:p>
          <a:p>
            <a:pPr algn="ctr">
              <a:lnSpc>
                <a:spcPct val="90000"/>
              </a:lnSpc>
            </a:pPr>
            <a:endParaRPr lang="en-US" sz="2800" dirty="0">
              <a:solidFill>
                <a:srgbClr val="C00000"/>
              </a:solidFill>
              <a:effectLst/>
              <a:latin typeface="Calibri" panose="020F0502020204030204" pitchFamily="34" charset="0"/>
              <a:ea typeface="Calibri" panose="020F0502020204030204" pitchFamily="34" charset="0"/>
            </a:endParaRPr>
          </a:p>
          <a:p>
            <a:pPr algn="ctr">
              <a:lnSpc>
                <a:spcPct val="90000"/>
              </a:lnSpc>
            </a:pPr>
            <a:r>
              <a:rPr lang="en-US" sz="1800" dirty="0">
                <a:solidFill>
                  <a:srgbClr val="C00000"/>
                </a:solidFill>
              </a:rPr>
              <a:t>Feel free to come on camera for the discussion</a:t>
            </a:r>
          </a:p>
          <a:p>
            <a:pPr algn="ctr">
              <a:lnSpc>
                <a:spcPct val="90000"/>
              </a:lnSpc>
            </a:pPr>
            <a:r>
              <a:rPr lang="en-US" sz="1800" dirty="0">
                <a:solidFill>
                  <a:srgbClr val="C00000"/>
                </a:solidFill>
              </a:rPr>
              <a:t>If you feel comfortable</a:t>
            </a:r>
          </a:p>
          <a:p>
            <a:pPr algn="ctr">
              <a:lnSpc>
                <a:spcPct val="90000"/>
              </a:lnSpc>
            </a:pPr>
            <a:endParaRPr lang="en-US" sz="2800" dirty="0">
              <a:solidFill>
                <a:srgbClr val="C00000"/>
              </a:solidFill>
            </a:endParaRPr>
          </a:p>
          <a:p>
            <a:pPr algn="ctr">
              <a:lnSpc>
                <a:spcPct val="90000"/>
              </a:lnSpc>
            </a:pPr>
            <a:r>
              <a:rPr lang="en-US" sz="1800" dirty="0"/>
              <a:t>For any terminology questions or requests for clarification please use the chat box</a:t>
            </a:r>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9812116" y="1591486"/>
            <a:ext cx="3548094"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all" spc="100" normalizeH="0" baseline="0" noProof="0">
                <a:ln>
                  <a:noFill/>
                </a:ln>
                <a:solidFill>
                  <a:srgbClr val="ED7D31"/>
                </a:solidFill>
                <a:effectLst/>
                <a:uLnTx/>
                <a:uFillTx/>
                <a:latin typeface="Calibri" panose="020F0502020204030204"/>
                <a:ea typeface="+mn-ea"/>
                <a:cs typeface="+mn-cs"/>
              </a:rPr>
              <a:t>National Minority Health Month</a:t>
            </a:r>
          </a:p>
        </p:txBody>
      </p:sp>
      <p:pic>
        <p:nvPicPr>
          <p:cNvPr id="2" name="Picture 1">
            <a:extLst>
              <a:ext uri="{FF2B5EF4-FFF2-40B4-BE49-F238E27FC236}">
                <a16:creationId xmlns:a16="http://schemas.microsoft.com/office/drawing/2014/main" id="{22F3021D-3C7E-44AA-9A4E-E81AB833E946}"/>
              </a:ext>
            </a:extLst>
          </p:cNvPr>
          <p:cNvPicPr>
            <a:picLocks noChangeAspect="1"/>
          </p:cNvPicPr>
          <p:nvPr/>
        </p:nvPicPr>
        <p:blipFill>
          <a:blip r:embed="rId3"/>
          <a:stretch>
            <a:fillRect/>
          </a:stretch>
        </p:blipFill>
        <p:spPr>
          <a:xfrm>
            <a:off x="9974984" y="-51907"/>
            <a:ext cx="2217016" cy="6858000"/>
          </a:xfrm>
          <a:prstGeom prst="rect">
            <a:avLst/>
          </a:prstGeom>
        </p:spPr>
      </p:pic>
      <p:pic>
        <p:nvPicPr>
          <p:cNvPr id="8" name="Picture 7">
            <a:extLst>
              <a:ext uri="{FF2B5EF4-FFF2-40B4-BE49-F238E27FC236}">
                <a16:creationId xmlns:a16="http://schemas.microsoft.com/office/drawing/2014/main" id="{658BD13E-5688-4C7A-7F13-0BC69B8E15BC}"/>
              </a:ext>
            </a:extLst>
          </p:cNvPr>
          <p:cNvPicPr>
            <a:picLocks noChangeAspect="1"/>
          </p:cNvPicPr>
          <p:nvPr/>
        </p:nvPicPr>
        <p:blipFill>
          <a:blip r:embed="rId4"/>
          <a:srcRect/>
          <a:stretch/>
        </p:blipFill>
        <p:spPr>
          <a:xfrm>
            <a:off x="462233" y="5781469"/>
            <a:ext cx="3743565" cy="787249"/>
          </a:xfrm>
          <a:prstGeom prst="rect">
            <a:avLst/>
          </a:prstGeom>
        </p:spPr>
      </p:pic>
    </p:spTree>
    <p:extLst>
      <p:ext uri="{BB962C8B-B14F-4D97-AF65-F5344CB8AC3E}">
        <p14:creationId xmlns:p14="http://schemas.microsoft.com/office/powerpoint/2010/main" val="1695095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77F0-EAF4-4A26-8337-308C095C66BB}"/>
              </a:ext>
            </a:extLst>
          </p:cNvPr>
          <p:cNvSpPr>
            <a:spLocks noGrp="1"/>
          </p:cNvSpPr>
          <p:nvPr>
            <p:ph type="title"/>
          </p:nvPr>
        </p:nvSpPr>
        <p:spPr>
          <a:xfrm>
            <a:off x="470982" y="332953"/>
            <a:ext cx="11567339" cy="589497"/>
          </a:xfrm>
        </p:spPr>
        <p:txBody>
          <a:bodyPr lIns="0" tIns="0" rIns="0" bIns="0" anchor="t" anchorCtr="0">
            <a:noAutofit/>
          </a:bodyPr>
          <a:lstStyle/>
          <a:p>
            <a:pPr>
              <a:lnSpc>
                <a:spcPct val="114000"/>
              </a:lnSpc>
            </a:pPr>
            <a:r>
              <a:rPr lang="en-US" sz="2800" b="1">
                <a:latin typeface="Source Sans Pro" panose="020B0503030403020204" pitchFamily="34" charset="0"/>
              </a:rPr>
              <a:t>A Few Reminders</a:t>
            </a:r>
          </a:p>
        </p:txBody>
      </p:sp>
      <p:pic>
        <p:nvPicPr>
          <p:cNvPr id="14" name="Picture 13">
            <a:extLst>
              <a:ext uri="{FF2B5EF4-FFF2-40B4-BE49-F238E27FC236}">
                <a16:creationId xmlns:a16="http://schemas.microsoft.com/office/drawing/2014/main" id="{D296BCB7-D5AB-46E7-AE4F-78CDA0929223}"/>
              </a:ext>
            </a:extLst>
          </p:cNvPr>
          <p:cNvPicPr>
            <a:picLocks noChangeAspect="1"/>
          </p:cNvPicPr>
          <p:nvPr/>
        </p:nvPicPr>
        <p:blipFill>
          <a:blip r:embed="rId3"/>
          <a:stretch>
            <a:fillRect/>
          </a:stretch>
        </p:blipFill>
        <p:spPr>
          <a:xfrm>
            <a:off x="9026532" y="486805"/>
            <a:ext cx="2516679" cy="640080"/>
          </a:xfrm>
          <a:prstGeom prst="rect">
            <a:avLst/>
          </a:prstGeom>
        </p:spPr>
      </p:pic>
      <p:cxnSp>
        <p:nvCxnSpPr>
          <p:cNvPr id="7" name="Straight Connector 6">
            <a:extLst>
              <a:ext uri="{FF2B5EF4-FFF2-40B4-BE49-F238E27FC236}">
                <a16:creationId xmlns:a16="http://schemas.microsoft.com/office/drawing/2014/main" id="{EF9DCF3D-2445-41DC-9F90-5D099BDC4992}"/>
              </a:ext>
            </a:extLst>
          </p:cNvPr>
          <p:cNvCxnSpPr/>
          <p:nvPr/>
        </p:nvCxnSpPr>
        <p:spPr>
          <a:xfrm>
            <a:off x="1360127" y="1898901"/>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D471B4-E17C-453D-B76B-F399FCDAEF23}"/>
              </a:ext>
            </a:extLst>
          </p:cNvPr>
          <p:cNvCxnSpPr/>
          <p:nvPr/>
        </p:nvCxnSpPr>
        <p:spPr>
          <a:xfrm>
            <a:off x="1360127" y="3473100"/>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80AE07-7CB5-4DD5-A253-8EBD117328A4}"/>
              </a:ext>
            </a:extLst>
          </p:cNvPr>
          <p:cNvCxnSpPr/>
          <p:nvPr/>
        </p:nvCxnSpPr>
        <p:spPr>
          <a:xfrm>
            <a:off x="1360127" y="2719624"/>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8ACAC-43B6-45DB-95EC-36242C848725}"/>
              </a:ext>
            </a:extLst>
          </p:cNvPr>
          <p:cNvCxnSpPr>
            <a:cxnSpLocks/>
          </p:cNvCxnSpPr>
          <p:nvPr/>
        </p:nvCxnSpPr>
        <p:spPr>
          <a:xfrm flipV="1">
            <a:off x="1360127" y="4505174"/>
            <a:ext cx="9353593" cy="218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FFEA654-48BA-44F2-A871-2296818D9F77}"/>
              </a:ext>
            </a:extLst>
          </p:cNvPr>
          <p:cNvGrpSpPr/>
          <p:nvPr/>
        </p:nvGrpSpPr>
        <p:grpSpPr>
          <a:xfrm rot="164899">
            <a:off x="1552036" y="3744419"/>
            <a:ext cx="501433" cy="381400"/>
            <a:chOff x="1791985" y="4032198"/>
            <a:chExt cx="571501" cy="400050"/>
          </a:xfrm>
        </p:grpSpPr>
        <p:sp>
          <p:nvSpPr>
            <p:cNvPr id="27" name="Freeform: Shape 26">
              <a:extLst>
                <a:ext uri="{FF2B5EF4-FFF2-40B4-BE49-F238E27FC236}">
                  <a16:creationId xmlns:a16="http://schemas.microsoft.com/office/drawing/2014/main" id="{DB376037-B23F-4C7B-9BD4-347284EE18F6}"/>
                </a:ext>
              </a:extLst>
            </p:cNvPr>
            <p:cNvSpPr/>
            <p:nvPr/>
          </p:nvSpPr>
          <p:spPr>
            <a:xfrm>
              <a:off x="1791985" y="4032198"/>
              <a:ext cx="357188" cy="321469"/>
            </a:xfrm>
            <a:custGeom>
              <a:avLst/>
              <a:gdLst>
                <a:gd name="connsiteX0" fmla="*/ 242888 w 357187"/>
                <a:gd name="connsiteY0" fmla="*/ 50006 h 321468"/>
                <a:gd name="connsiteX1" fmla="*/ 357188 w 357187"/>
                <a:gd name="connsiteY1" fmla="*/ 50006 h 321468"/>
                <a:gd name="connsiteX2" fmla="*/ 357188 w 357187"/>
                <a:gd name="connsiteY2" fmla="*/ 28575 h 321468"/>
                <a:gd name="connsiteX3" fmla="*/ 328613 w 357187"/>
                <a:gd name="connsiteY3" fmla="*/ 0 h 321468"/>
                <a:gd name="connsiteX4" fmla="*/ 28575 w 357187"/>
                <a:gd name="connsiteY4" fmla="*/ 0 h 321468"/>
                <a:gd name="connsiteX5" fmla="*/ 0 w 357187"/>
                <a:gd name="connsiteY5" fmla="*/ 28575 h 321468"/>
                <a:gd name="connsiteX6" fmla="*/ 0 w 357187"/>
                <a:gd name="connsiteY6" fmla="*/ 221456 h 321468"/>
                <a:gd name="connsiteX7" fmla="*/ 28575 w 357187"/>
                <a:gd name="connsiteY7" fmla="*/ 250031 h 321468"/>
                <a:gd name="connsiteX8" fmla="*/ 71438 w 357187"/>
                <a:gd name="connsiteY8" fmla="*/ 250031 h 321468"/>
                <a:gd name="connsiteX9" fmla="*/ 71438 w 357187"/>
                <a:gd name="connsiteY9" fmla="*/ 321469 h 321468"/>
                <a:gd name="connsiteX10" fmla="*/ 142875 w 357187"/>
                <a:gd name="connsiteY10" fmla="*/ 250031 h 321468"/>
                <a:gd name="connsiteX11" fmla="*/ 185738 w 357187"/>
                <a:gd name="connsiteY11" fmla="*/ 250031 h 321468"/>
                <a:gd name="connsiteX12" fmla="*/ 185738 w 357187"/>
                <a:gd name="connsiteY12" fmla="*/ 107156 h 321468"/>
                <a:gd name="connsiteX13" fmla="*/ 242888 w 357187"/>
                <a:gd name="connsiteY13" fmla="*/ 50006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87" h="321468">
                  <a:moveTo>
                    <a:pt x="242888" y="50006"/>
                  </a:moveTo>
                  <a:lnTo>
                    <a:pt x="357188" y="50006"/>
                  </a:lnTo>
                  <a:lnTo>
                    <a:pt x="357188" y="28575"/>
                  </a:lnTo>
                  <a:cubicBezTo>
                    <a:pt x="357188" y="12859"/>
                    <a:pt x="344329" y="0"/>
                    <a:pt x="328613" y="0"/>
                  </a:cubicBezTo>
                  <a:lnTo>
                    <a:pt x="28575" y="0"/>
                  </a:lnTo>
                  <a:cubicBezTo>
                    <a:pt x="12859" y="0"/>
                    <a:pt x="0" y="12859"/>
                    <a:pt x="0" y="28575"/>
                  </a:cubicBezTo>
                  <a:lnTo>
                    <a:pt x="0" y="221456"/>
                  </a:lnTo>
                  <a:cubicBezTo>
                    <a:pt x="0" y="237173"/>
                    <a:pt x="12859" y="250031"/>
                    <a:pt x="28575" y="250031"/>
                  </a:cubicBezTo>
                  <a:lnTo>
                    <a:pt x="71438" y="250031"/>
                  </a:lnTo>
                  <a:lnTo>
                    <a:pt x="71438" y="321469"/>
                  </a:lnTo>
                  <a:lnTo>
                    <a:pt x="142875" y="250031"/>
                  </a:lnTo>
                  <a:lnTo>
                    <a:pt x="185738" y="250031"/>
                  </a:lnTo>
                  <a:lnTo>
                    <a:pt x="185738" y="107156"/>
                  </a:lnTo>
                  <a:cubicBezTo>
                    <a:pt x="185738" y="75724"/>
                    <a:pt x="211455" y="50006"/>
                    <a:pt x="242888" y="50006"/>
                  </a:cubicBezTo>
                  <a:close/>
                </a:path>
              </a:pathLst>
            </a:custGeom>
            <a:solidFill>
              <a:srgbClr val="BC3345"/>
            </a:solidFill>
            <a:ln w="714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EA82231-5573-452F-8E20-817B4D17E943}"/>
                </a:ext>
              </a:extLst>
            </p:cNvPr>
            <p:cNvSpPr/>
            <p:nvPr/>
          </p:nvSpPr>
          <p:spPr>
            <a:xfrm>
              <a:off x="2006298" y="4110779"/>
              <a:ext cx="357188" cy="321469"/>
            </a:xfrm>
            <a:custGeom>
              <a:avLst/>
              <a:gdLst>
                <a:gd name="connsiteX0" fmla="*/ 328613 w 357187"/>
                <a:gd name="connsiteY0" fmla="*/ 0 h 321468"/>
                <a:gd name="connsiteX1" fmla="*/ 28575 w 357187"/>
                <a:gd name="connsiteY1" fmla="*/ 0 h 321468"/>
                <a:gd name="connsiteX2" fmla="*/ 0 w 357187"/>
                <a:gd name="connsiteY2" fmla="*/ 28575 h 321468"/>
                <a:gd name="connsiteX3" fmla="*/ 0 w 357187"/>
                <a:gd name="connsiteY3" fmla="*/ 221456 h 321468"/>
                <a:gd name="connsiteX4" fmla="*/ 28575 w 357187"/>
                <a:gd name="connsiteY4" fmla="*/ 250031 h 321468"/>
                <a:gd name="connsiteX5" fmla="*/ 214313 w 357187"/>
                <a:gd name="connsiteY5" fmla="*/ 250031 h 321468"/>
                <a:gd name="connsiteX6" fmla="*/ 285750 w 357187"/>
                <a:gd name="connsiteY6" fmla="*/ 321469 h 321468"/>
                <a:gd name="connsiteX7" fmla="*/ 285750 w 357187"/>
                <a:gd name="connsiteY7" fmla="*/ 250031 h 321468"/>
                <a:gd name="connsiteX8" fmla="*/ 328613 w 357187"/>
                <a:gd name="connsiteY8" fmla="*/ 250031 h 321468"/>
                <a:gd name="connsiteX9" fmla="*/ 357188 w 357187"/>
                <a:gd name="connsiteY9" fmla="*/ 221456 h 321468"/>
                <a:gd name="connsiteX10" fmla="*/ 357188 w 357187"/>
                <a:gd name="connsiteY10" fmla="*/ 28575 h 321468"/>
                <a:gd name="connsiteX11" fmla="*/ 328613 w 357187"/>
                <a:gd name="connsiteY11"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87" h="321468">
                  <a:moveTo>
                    <a:pt x="328613" y="0"/>
                  </a:moveTo>
                  <a:lnTo>
                    <a:pt x="28575" y="0"/>
                  </a:lnTo>
                  <a:cubicBezTo>
                    <a:pt x="12859" y="0"/>
                    <a:pt x="0" y="12859"/>
                    <a:pt x="0" y="28575"/>
                  </a:cubicBezTo>
                  <a:lnTo>
                    <a:pt x="0" y="221456"/>
                  </a:lnTo>
                  <a:cubicBezTo>
                    <a:pt x="0" y="237172"/>
                    <a:pt x="12859" y="250031"/>
                    <a:pt x="28575" y="250031"/>
                  </a:cubicBezTo>
                  <a:lnTo>
                    <a:pt x="214313" y="250031"/>
                  </a:lnTo>
                  <a:lnTo>
                    <a:pt x="285750" y="321469"/>
                  </a:lnTo>
                  <a:lnTo>
                    <a:pt x="285750" y="250031"/>
                  </a:lnTo>
                  <a:lnTo>
                    <a:pt x="328613" y="250031"/>
                  </a:lnTo>
                  <a:cubicBezTo>
                    <a:pt x="344329" y="250031"/>
                    <a:pt x="357188" y="237172"/>
                    <a:pt x="357188" y="221456"/>
                  </a:cubicBezTo>
                  <a:lnTo>
                    <a:pt x="357188" y="28575"/>
                  </a:lnTo>
                  <a:cubicBezTo>
                    <a:pt x="357188" y="12859"/>
                    <a:pt x="344329" y="0"/>
                    <a:pt x="328613" y="0"/>
                  </a:cubicBezTo>
                  <a:close/>
                </a:path>
              </a:pathLst>
            </a:custGeom>
            <a:solidFill>
              <a:srgbClr val="BC3345"/>
            </a:solidFill>
            <a:ln w="7144" cap="flat">
              <a:noFill/>
              <a:prstDash val="solid"/>
              <a:miter/>
            </a:ln>
          </p:spPr>
          <p:txBody>
            <a:bodyPr rtlCol="0" anchor="ctr"/>
            <a:lstStyle/>
            <a:p>
              <a:endParaRPr lang="en-US"/>
            </a:p>
          </p:txBody>
        </p:sp>
      </p:grpSp>
      <p:cxnSp>
        <p:nvCxnSpPr>
          <p:cNvPr id="43" name="Straight Connector 42">
            <a:extLst>
              <a:ext uri="{FF2B5EF4-FFF2-40B4-BE49-F238E27FC236}">
                <a16:creationId xmlns:a16="http://schemas.microsoft.com/office/drawing/2014/main" id="{07379F7F-4496-4609-A002-FDD5AB423607}"/>
              </a:ext>
            </a:extLst>
          </p:cNvPr>
          <p:cNvCxnSpPr/>
          <p:nvPr/>
        </p:nvCxnSpPr>
        <p:spPr>
          <a:xfrm>
            <a:off x="1501118" y="6331769"/>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Freeform 165">
            <a:extLst>
              <a:ext uri="{FF2B5EF4-FFF2-40B4-BE49-F238E27FC236}">
                <a16:creationId xmlns:a16="http://schemas.microsoft.com/office/drawing/2014/main" id="{E029ABFD-0DE6-4F82-88AE-A9A528D0F86B}"/>
              </a:ext>
            </a:extLst>
          </p:cNvPr>
          <p:cNvSpPr>
            <a:spLocks noEditPoints="1"/>
          </p:cNvSpPr>
          <p:nvPr/>
        </p:nvSpPr>
        <p:spPr bwMode="auto">
          <a:xfrm>
            <a:off x="1573465" y="2827629"/>
            <a:ext cx="457200" cy="457200"/>
          </a:xfrm>
          <a:custGeom>
            <a:avLst/>
            <a:gdLst>
              <a:gd name="T0" fmla="*/ 0 w 197"/>
              <a:gd name="T1" fmla="*/ 99 h 197"/>
              <a:gd name="T2" fmla="*/ 197 w 197"/>
              <a:gd name="T3" fmla="*/ 99 h 197"/>
              <a:gd name="T4" fmla="*/ 111 w 197"/>
              <a:gd name="T5" fmla="*/ 182 h 197"/>
              <a:gd name="T6" fmla="*/ 103 w 197"/>
              <a:gd name="T7" fmla="*/ 146 h 197"/>
              <a:gd name="T8" fmla="*/ 111 w 197"/>
              <a:gd name="T9" fmla="*/ 182 h 197"/>
              <a:gd name="T10" fmla="*/ 94 w 197"/>
              <a:gd name="T11" fmla="*/ 146 h 197"/>
              <a:gd name="T12" fmla="*/ 87 w 197"/>
              <a:gd name="T13" fmla="*/ 183 h 197"/>
              <a:gd name="T14" fmla="*/ 14 w 197"/>
              <a:gd name="T15" fmla="*/ 103 h 197"/>
              <a:gd name="T16" fmla="*/ 52 w 197"/>
              <a:gd name="T17" fmla="*/ 137 h 197"/>
              <a:gd name="T18" fmla="*/ 14 w 197"/>
              <a:gd name="T19" fmla="*/ 103 h 197"/>
              <a:gd name="T20" fmla="*/ 94 w 197"/>
              <a:gd name="T21" fmla="*/ 14 h 197"/>
              <a:gd name="T22" fmla="*/ 63 w 197"/>
              <a:gd name="T23" fmla="*/ 52 h 197"/>
              <a:gd name="T24" fmla="*/ 134 w 197"/>
              <a:gd name="T25" fmla="*/ 52 h 197"/>
              <a:gd name="T26" fmla="*/ 103 w 197"/>
              <a:gd name="T27" fmla="*/ 14 h 197"/>
              <a:gd name="T28" fmla="*/ 134 w 197"/>
              <a:gd name="T29" fmla="*/ 52 h 197"/>
              <a:gd name="T30" fmla="*/ 141 w 197"/>
              <a:gd name="T31" fmla="*/ 94 h 197"/>
              <a:gd name="T32" fmla="*/ 103 w 197"/>
              <a:gd name="T33" fmla="*/ 61 h 197"/>
              <a:gd name="T34" fmla="*/ 94 w 197"/>
              <a:gd name="T35" fmla="*/ 61 h 197"/>
              <a:gd name="T36" fmla="*/ 57 w 197"/>
              <a:gd name="T37" fmla="*/ 94 h 197"/>
              <a:gd name="T38" fmla="*/ 94 w 197"/>
              <a:gd name="T39" fmla="*/ 61 h 197"/>
              <a:gd name="T40" fmla="*/ 14 w 197"/>
              <a:gd name="T41" fmla="*/ 94 h 197"/>
              <a:gd name="T42" fmla="*/ 52 w 197"/>
              <a:gd name="T43" fmla="*/ 61 h 197"/>
              <a:gd name="T44" fmla="*/ 57 w 197"/>
              <a:gd name="T45" fmla="*/ 103 h 197"/>
              <a:gd name="T46" fmla="*/ 94 w 197"/>
              <a:gd name="T47" fmla="*/ 137 h 197"/>
              <a:gd name="T48" fmla="*/ 57 w 197"/>
              <a:gd name="T49" fmla="*/ 103 h 197"/>
              <a:gd name="T50" fmla="*/ 103 w 197"/>
              <a:gd name="T51" fmla="*/ 103 h 197"/>
              <a:gd name="T52" fmla="*/ 136 w 197"/>
              <a:gd name="T53" fmla="*/ 137 h 197"/>
              <a:gd name="T54" fmla="*/ 149 w 197"/>
              <a:gd name="T55" fmla="*/ 103 h 197"/>
              <a:gd name="T56" fmla="*/ 174 w 197"/>
              <a:gd name="T57" fmla="*/ 137 h 197"/>
              <a:gd name="T58" fmla="*/ 149 w 197"/>
              <a:gd name="T59" fmla="*/ 103 h 197"/>
              <a:gd name="T60" fmla="*/ 145 w 197"/>
              <a:gd name="T61" fmla="*/ 61 h 197"/>
              <a:gd name="T62" fmla="*/ 183 w 197"/>
              <a:gd name="T63" fmla="*/ 94 h 197"/>
              <a:gd name="T64" fmla="*/ 169 w 197"/>
              <a:gd name="T65" fmla="*/ 52 h 197"/>
              <a:gd name="T66" fmla="*/ 127 w 197"/>
              <a:gd name="T67" fmla="*/ 19 h 197"/>
              <a:gd name="T68" fmla="*/ 70 w 197"/>
              <a:gd name="T69" fmla="*/ 19 h 197"/>
              <a:gd name="T70" fmla="*/ 28 w 197"/>
              <a:gd name="T71" fmla="*/ 52 h 197"/>
              <a:gd name="T72" fmla="*/ 28 w 197"/>
              <a:gd name="T73" fmla="*/ 146 h 197"/>
              <a:gd name="T74" fmla="*/ 70 w 197"/>
              <a:gd name="T75" fmla="*/ 178 h 197"/>
              <a:gd name="T76" fmla="*/ 127 w 197"/>
              <a:gd name="T77" fmla="*/ 178 h 197"/>
              <a:gd name="T78" fmla="*/ 169 w 197"/>
              <a:gd name="T79" fmla="*/ 14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 h="197">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moveTo>
                  <a:pt x="111" y="182"/>
                </a:moveTo>
                <a:cubicBezTo>
                  <a:pt x="108" y="183"/>
                  <a:pt x="106" y="183"/>
                  <a:pt x="103" y="183"/>
                </a:cubicBezTo>
                <a:cubicBezTo>
                  <a:pt x="103" y="146"/>
                  <a:pt x="103" y="146"/>
                  <a:pt x="103" y="146"/>
                </a:cubicBezTo>
                <a:cubicBezTo>
                  <a:pt x="134" y="146"/>
                  <a:pt x="134" y="146"/>
                  <a:pt x="134" y="146"/>
                </a:cubicBezTo>
                <a:cubicBezTo>
                  <a:pt x="129" y="163"/>
                  <a:pt x="120" y="176"/>
                  <a:pt x="111" y="182"/>
                </a:cubicBezTo>
                <a:close/>
                <a:moveTo>
                  <a:pt x="63" y="146"/>
                </a:moveTo>
                <a:cubicBezTo>
                  <a:pt x="94" y="146"/>
                  <a:pt x="94" y="146"/>
                  <a:pt x="94" y="146"/>
                </a:cubicBezTo>
                <a:cubicBezTo>
                  <a:pt x="94" y="183"/>
                  <a:pt x="94" y="183"/>
                  <a:pt x="94" y="183"/>
                </a:cubicBezTo>
                <a:cubicBezTo>
                  <a:pt x="92" y="183"/>
                  <a:pt x="89" y="183"/>
                  <a:pt x="87" y="183"/>
                </a:cubicBezTo>
                <a:cubicBezTo>
                  <a:pt x="77" y="176"/>
                  <a:pt x="69" y="163"/>
                  <a:pt x="63" y="146"/>
                </a:cubicBezTo>
                <a:close/>
                <a:moveTo>
                  <a:pt x="14" y="103"/>
                </a:moveTo>
                <a:cubicBezTo>
                  <a:pt x="48" y="103"/>
                  <a:pt x="48" y="103"/>
                  <a:pt x="48" y="103"/>
                </a:cubicBezTo>
                <a:cubicBezTo>
                  <a:pt x="49" y="115"/>
                  <a:pt x="50" y="127"/>
                  <a:pt x="52" y="137"/>
                </a:cubicBezTo>
                <a:cubicBezTo>
                  <a:pt x="23" y="137"/>
                  <a:pt x="23" y="137"/>
                  <a:pt x="23" y="137"/>
                </a:cubicBezTo>
                <a:cubicBezTo>
                  <a:pt x="18" y="127"/>
                  <a:pt x="15" y="115"/>
                  <a:pt x="14" y="103"/>
                </a:cubicBezTo>
                <a:close/>
                <a:moveTo>
                  <a:pt x="87" y="15"/>
                </a:moveTo>
                <a:cubicBezTo>
                  <a:pt x="89" y="14"/>
                  <a:pt x="92" y="14"/>
                  <a:pt x="94" y="14"/>
                </a:cubicBezTo>
                <a:cubicBezTo>
                  <a:pt x="94" y="52"/>
                  <a:pt x="94" y="52"/>
                  <a:pt x="94" y="52"/>
                </a:cubicBezTo>
                <a:cubicBezTo>
                  <a:pt x="63" y="52"/>
                  <a:pt x="63" y="52"/>
                  <a:pt x="63" y="52"/>
                </a:cubicBezTo>
                <a:cubicBezTo>
                  <a:pt x="69" y="35"/>
                  <a:pt x="77" y="21"/>
                  <a:pt x="87" y="15"/>
                </a:cubicBezTo>
                <a:close/>
                <a:moveTo>
                  <a:pt x="134" y="52"/>
                </a:moveTo>
                <a:cubicBezTo>
                  <a:pt x="103" y="52"/>
                  <a:pt x="103" y="52"/>
                  <a:pt x="103" y="52"/>
                </a:cubicBezTo>
                <a:cubicBezTo>
                  <a:pt x="103" y="14"/>
                  <a:pt x="103" y="14"/>
                  <a:pt x="103" y="14"/>
                </a:cubicBezTo>
                <a:cubicBezTo>
                  <a:pt x="106" y="14"/>
                  <a:pt x="108" y="14"/>
                  <a:pt x="111" y="15"/>
                </a:cubicBezTo>
                <a:cubicBezTo>
                  <a:pt x="121" y="21"/>
                  <a:pt x="129" y="35"/>
                  <a:pt x="134" y="52"/>
                </a:cubicBezTo>
                <a:close/>
                <a:moveTo>
                  <a:pt x="136" y="61"/>
                </a:moveTo>
                <a:cubicBezTo>
                  <a:pt x="139" y="71"/>
                  <a:pt x="140" y="82"/>
                  <a:pt x="141" y="94"/>
                </a:cubicBezTo>
                <a:cubicBezTo>
                  <a:pt x="103" y="94"/>
                  <a:pt x="103" y="94"/>
                  <a:pt x="103" y="94"/>
                </a:cubicBezTo>
                <a:cubicBezTo>
                  <a:pt x="103" y="61"/>
                  <a:pt x="103" y="61"/>
                  <a:pt x="103" y="61"/>
                </a:cubicBezTo>
                <a:lnTo>
                  <a:pt x="136" y="61"/>
                </a:lnTo>
                <a:close/>
                <a:moveTo>
                  <a:pt x="94" y="61"/>
                </a:moveTo>
                <a:cubicBezTo>
                  <a:pt x="94" y="94"/>
                  <a:pt x="94" y="94"/>
                  <a:pt x="94" y="94"/>
                </a:cubicBezTo>
                <a:cubicBezTo>
                  <a:pt x="57" y="94"/>
                  <a:pt x="57" y="94"/>
                  <a:pt x="57" y="94"/>
                </a:cubicBezTo>
                <a:cubicBezTo>
                  <a:pt x="57" y="82"/>
                  <a:pt x="59" y="71"/>
                  <a:pt x="61" y="61"/>
                </a:cubicBezTo>
                <a:lnTo>
                  <a:pt x="94" y="61"/>
                </a:lnTo>
                <a:close/>
                <a:moveTo>
                  <a:pt x="48" y="94"/>
                </a:moveTo>
                <a:cubicBezTo>
                  <a:pt x="14" y="94"/>
                  <a:pt x="14" y="94"/>
                  <a:pt x="14" y="94"/>
                </a:cubicBezTo>
                <a:cubicBezTo>
                  <a:pt x="15" y="82"/>
                  <a:pt x="18" y="71"/>
                  <a:pt x="23" y="61"/>
                </a:cubicBezTo>
                <a:cubicBezTo>
                  <a:pt x="52" y="61"/>
                  <a:pt x="52" y="61"/>
                  <a:pt x="52" y="61"/>
                </a:cubicBezTo>
                <a:cubicBezTo>
                  <a:pt x="50" y="71"/>
                  <a:pt x="49" y="82"/>
                  <a:pt x="48" y="94"/>
                </a:cubicBezTo>
                <a:close/>
                <a:moveTo>
                  <a:pt x="57" y="103"/>
                </a:moveTo>
                <a:cubicBezTo>
                  <a:pt x="94" y="103"/>
                  <a:pt x="94" y="103"/>
                  <a:pt x="94" y="103"/>
                </a:cubicBezTo>
                <a:cubicBezTo>
                  <a:pt x="94" y="137"/>
                  <a:pt x="94" y="137"/>
                  <a:pt x="94" y="137"/>
                </a:cubicBezTo>
                <a:cubicBezTo>
                  <a:pt x="61" y="137"/>
                  <a:pt x="61" y="137"/>
                  <a:pt x="61" y="137"/>
                </a:cubicBezTo>
                <a:cubicBezTo>
                  <a:pt x="59" y="127"/>
                  <a:pt x="57" y="115"/>
                  <a:pt x="57" y="103"/>
                </a:cubicBezTo>
                <a:close/>
                <a:moveTo>
                  <a:pt x="103" y="137"/>
                </a:moveTo>
                <a:cubicBezTo>
                  <a:pt x="103" y="103"/>
                  <a:pt x="103" y="103"/>
                  <a:pt x="103" y="103"/>
                </a:cubicBezTo>
                <a:cubicBezTo>
                  <a:pt x="141" y="103"/>
                  <a:pt x="141" y="103"/>
                  <a:pt x="141" y="103"/>
                </a:cubicBezTo>
                <a:cubicBezTo>
                  <a:pt x="140" y="115"/>
                  <a:pt x="139" y="127"/>
                  <a:pt x="136" y="137"/>
                </a:cubicBezTo>
                <a:lnTo>
                  <a:pt x="103" y="137"/>
                </a:lnTo>
                <a:close/>
                <a:moveTo>
                  <a:pt x="149" y="103"/>
                </a:moveTo>
                <a:cubicBezTo>
                  <a:pt x="183" y="103"/>
                  <a:pt x="183" y="103"/>
                  <a:pt x="183" y="103"/>
                </a:cubicBezTo>
                <a:cubicBezTo>
                  <a:pt x="183" y="115"/>
                  <a:pt x="179" y="127"/>
                  <a:pt x="174" y="137"/>
                </a:cubicBezTo>
                <a:cubicBezTo>
                  <a:pt x="145" y="137"/>
                  <a:pt x="145" y="137"/>
                  <a:pt x="145" y="137"/>
                </a:cubicBezTo>
                <a:cubicBezTo>
                  <a:pt x="147" y="127"/>
                  <a:pt x="149" y="115"/>
                  <a:pt x="149" y="103"/>
                </a:cubicBezTo>
                <a:close/>
                <a:moveTo>
                  <a:pt x="149" y="94"/>
                </a:moveTo>
                <a:cubicBezTo>
                  <a:pt x="149" y="82"/>
                  <a:pt x="148" y="71"/>
                  <a:pt x="145" y="61"/>
                </a:cubicBezTo>
                <a:cubicBezTo>
                  <a:pt x="174" y="61"/>
                  <a:pt x="174" y="61"/>
                  <a:pt x="174" y="61"/>
                </a:cubicBezTo>
                <a:cubicBezTo>
                  <a:pt x="179" y="71"/>
                  <a:pt x="183" y="82"/>
                  <a:pt x="183" y="94"/>
                </a:cubicBezTo>
                <a:lnTo>
                  <a:pt x="149" y="94"/>
                </a:lnTo>
                <a:close/>
                <a:moveTo>
                  <a:pt x="169" y="52"/>
                </a:moveTo>
                <a:cubicBezTo>
                  <a:pt x="143" y="52"/>
                  <a:pt x="143" y="52"/>
                  <a:pt x="143" y="52"/>
                </a:cubicBezTo>
                <a:cubicBezTo>
                  <a:pt x="139" y="39"/>
                  <a:pt x="134" y="27"/>
                  <a:pt x="127" y="19"/>
                </a:cubicBezTo>
                <a:cubicBezTo>
                  <a:pt x="145" y="25"/>
                  <a:pt x="159" y="37"/>
                  <a:pt x="169" y="52"/>
                </a:cubicBezTo>
                <a:close/>
                <a:moveTo>
                  <a:pt x="70" y="19"/>
                </a:moveTo>
                <a:cubicBezTo>
                  <a:pt x="64" y="27"/>
                  <a:pt x="58" y="39"/>
                  <a:pt x="54" y="52"/>
                </a:cubicBezTo>
                <a:cubicBezTo>
                  <a:pt x="28" y="52"/>
                  <a:pt x="28" y="52"/>
                  <a:pt x="28" y="52"/>
                </a:cubicBezTo>
                <a:cubicBezTo>
                  <a:pt x="38" y="37"/>
                  <a:pt x="53" y="25"/>
                  <a:pt x="70" y="19"/>
                </a:cubicBezTo>
                <a:close/>
                <a:moveTo>
                  <a:pt x="28" y="146"/>
                </a:moveTo>
                <a:cubicBezTo>
                  <a:pt x="54" y="146"/>
                  <a:pt x="54" y="146"/>
                  <a:pt x="54" y="146"/>
                </a:cubicBezTo>
                <a:cubicBezTo>
                  <a:pt x="58" y="159"/>
                  <a:pt x="64" y="170"/>
                  <a:pt x="70" y="178"/>
                </a:cubicBezTo>
                <a:cubicBezTo>
                  <a:pt x="53" y="172"/>
                  <a:pt x="38" y="161"/>
                  <a:pt x="28" y="146"/>
                </a:cubicBezTo>
                <a:close/>
                <a:moveTo>
                  <a:pt x="127" y="178"/>
                </a:moveTo>
                <a:cubicBezTo>
                  <a:pt x="134" y="170"/>
                  <a:pt x="139" y="159"/>
                  <a:pt x="143" y="146"/>
                </a:cubicBezTo>
                <a:cubicBezTo>
                  <a:pt x="169" y="146"/>
                  <a:pt x="169" y="146"/>
                  <a:pt x="169" y="146"/>
                </a:cubicBezTo>
                <a:cubicBezTo>
                  <a:pt x="159" y="161"/>
                  <a:pt x="145" y="172"/>
                  <a:pt x="127" y="178"/>
                </a:cubicBezTo>
                <a:close/>
              </a:path>
            </a:pathLst>
          </a:custGeom>
          <a:solidFill>
            <a:srgbClr val="BC3345"/>
          </a:solidFill>
          <a:ln>
            <a:solidFill>
              <a:schemeClr val="bg2"/>
            </a:solidFill>
          </a:ln>
        </p:spPr>
        <p:txBody>
          <a:bodyPr vert="horz" wrap="square" lIns="51426" tIns="25713" rIns="51426" bIns="25713" numCol="1" anchor="t" anchorCtr="0" compatLnSpc="1">
            <a:prstTxWarp prst="textNoShape">
              <a:avLst/>
            </a:prstTxWarp>
          </a:bodyPr>
          <a:lstStyle/>
          <a:p>
            <a:endParaRPr lang="en-US"/>
          </a:p>
        </p:txBody>
      </p:sp>
      <p:sp>
        <p:nvSpPr>
          <p:cNvPr id="54" name="TextBox 53">
            <a:extLst>
              <a:ext uri="{FF2B5EF4-FFF2-40B4-BE49-F238E27FC236}">
                <a16:creationId xmlns:a16="http://schemas.microsoft.com/office/drawing/2014/main" id="{56A167B7-38D5-4F30-A3FB-A5C174DCCF7A}"/>
              </a:ext>
            </a:extLst>
          </p:cNvPr>
          <p:cNvSpPr txBox="1"/>
          <p:nvPr/>
        </p:nvSpPr>
        <p:spPr>
          <a:xfrm>
            <a:off x="2435854" y="1390442"/>
            <a:ext cx="7729012" cy="338554"/>
          </a:xfrm>
          <a:prstGeom prst="rect">
            <a:avLst/>
          </a:prstGeom>
          <a:noFill/>
        </p:spPr>
        <p:txBody>
          <a:bodyPr wrap="square" rtlCol="0" anchor="ctr" anchorCtr="0">
            <a:spAutoFit/>
          </a:bodyPr>
          <a:lstStyle/>
          <a:p>
            <a:r>
              <a:rPr lang="en-US" sz="1600" b="1">
                <a:latin typeface="Source Sans Pro" panose="020B0503030403020204" pitchFamily="34" charset="0"/>
              </a:rPr>
              <a:t>NEXT ECHO Session: 9/23/2022 @ 12:30 PM ET/1:30 PM CT </a:t>
            </a:r>
            <a:endParaRPr lang="en-US"/>
          </a:p>
        </p:txBody>
      </p:sp>
      <p:sp>
        <p:nvSpPr>
          <p:cNvPr id="55" name="TextBox 54">
            <a:extLst>
              <a:ext uri="{FF2B5EF4-FFF2-40B4-BE49-F238E27FC236}">
                <a16:creationId xmlns:a16="http://schemas.microsoft.com/office/drawing/2014/main" id="{C8E1BB46-1F82-42E2-B9EA-7FF86DCA5B44}"/>
              </a:ext>
            </a:extLst>
          </p:cNvPr>
          <p:cNvSpPr txBox="1"/>
          <p:nvPr/>
        </p:nvSpPr>
        <p:spPr>
          <a:xfrm>
            <a:off x="2435854" y="1963461"/>
            <a:ext cx="8374385" cy="713016"/>
          </a:xfrm>
          <a:prstGeom prst="rect">
            <a:avLst/>
          </a:prstGeom>
          <a:noFill/>
        </p:spPr>
        <p:txBody>
          <a:bodyPr wrap="square" rtlCol="0" anchor="ctr" anchorCtr="0">
            <a:spAutoFit/>
          </a:bodyPr>
          <a:lstStyle/>
          <a:p>
            <a:pPr marL="11" lvl="1">
              <a:spcBef>
                <a:spcPts val="1000"/>
              </a:spcBef>
            </a:pPr>
            <a:r>
              <a:rPr lang="en-US" sz="1600" b="1">
                <a:latin typeface="Source Sans Pro" panose="020B0503030403020204" pitchFamily="34" charset="0"/>
              </a:rPr>
              <a:t>Next Didactic Presenter: </a:t>
            </a:r>
            <a:r>
              <a:rPr lang="en-US" sz="1600" b="0" i="1">
                <a:solidFill>
                  <a:schemeClr val="tx1"/>
                </a:solidFill>
                <a:effectLst/>
                <a:latin typeface="Source Sans Pro" panose="020B0503030403020204" pitchFamily="34" charset="0"/>
                <a:ea typeface="Calibri" panose="020F0502020204030204" pitchFamily="34" charset="0"/>
                <a:cs typeface="Times New Roman" panose="02020603050405020304" pitchFamily="18" charset="0"/>
              </a:rPr>
              <a:t>Daphna Stroumsa, MD, MPH</a:t>
            </a:r>
          </a:p>
          <a:p>
            <a:pPr marL="11" lvl="1">
              <a:lnSpc>
                <a:spcPct val="100000"/>
              </a:lnSpc>
              <a:spcBef>
                <a:spcPts val="1000"/>
              </a:spcBef>
            </a:pPr>
            <a:r>
              <a:rPr lang="en-US" sz="1600" b="1">
                <a:latin typeface="Source Sans Pro" panose="020B0503030403020204" pitchFamily="34" charset="0"/>
              </a:rPr>
              <a:t>Topic: </a:t>
            </a:r>
            <a:r>
              <a:rPr lang="en-US" sz="1600" i="1">
                <a:latin typeface="Source Sans Pro" panose="020B0503030403020204" pitchFamily="34" charset="0"/>
              </a:rPr>
              <a:t>Cervical cancer screening and special considerations for gender diverse patients </a:t>
            </a:r>
          </a:p>
        </p:txBody>
      </p:sp>
      <p:sp>
        <p:nvSpPr>
          <p:cNvPr id="56" name="TextBox 55">
            <a:extLst>
              <a:ext uri="{FF2B5EF4-FFF2-40B4-BE49-F238E27FC236}">
                <a16:creationId xmlns:a16="http://schemas.microsoft.com/office/drawing/2014/main" id="{6E564ABD-2A62-441D-8307-6D676B7204D3}"/>
              </a:ext>
            </a:extLst>
          </p:cNvPr>
          <p:cNvSpPr txBox="1"/>
          <p:nvPr/>
        </p:nvSpPr>
        <p:spPr>
          <a:xfrm>
            <a:off x="2372397" y="2779836"/>
            <a:ext cx="8246138" cy="620298"/>
          </a:xfrm>
          <a:prstGeom prst="rect">
            <a:avLst/>
          </a:prstGeom>
          <a:noFill/>
        </p:spPr>
        <p:txBody>
          <a:bodyPr wrap="square" rtlCol="0" anchor="ctr" anchorCtr="0">
            <a:spAutoFit/>
          </a:bodyPr>
          <a:lstStyle/>
          <a:p>
            <a:pPr marL="11" lvl="1">
              <a:lnSpc>
                <a:spcPct val="110000"/>
              </a:lnSpc>
              <a:spcBef>
                <a:spcPts val="1000"/>
              </a:spcBef>
            </a:pPr>
            <a:r>
              <a:rPr lang="en-US" sz="1600" b="1">
                <a:latin typeface="Source Sans Pro" panose="020B0503030403020204" pitchFamily="34" charset="0"/>
              </a:rPr>
              <a:t>Materials and Resources will be made available within one week.                                                                    All resources will be available on the </a:t>
            </a:r>
            <a:r>
              <a:rPr lang="en-US" sz="1600" b="1">
                <a:latin typeface="Source Sans Pro" panose="020B0503030403020204" pitchFamily="34" charset="0"/>
                <a:hlinkClick r:id="rId4"/>
              </a:rPr>
              <a:t>ACS ECHO Website </a:t>
            </a:r>
            <a:endParaRPr lang="en-US"/>
          </a:p>
        </p:txBody>
      </p:sp>
      <p:sp>
        <p:nvSpPr>
          <p:cNvPr id="57" name="TextBox 56">
            <a:extLst>
              <a:ext uri="{FF2B5EF4-FFF2-40B4-BE49-F238E27FC236}">
                <a16:creationId xmlns:a16="http://schemas.microsoft.com/office/drawing/2014/main" id="{3D29E7E5-D6F6-4DC6-AFCC-E801544E8004}"/>
              </a:ext>
            </a:extLst>
          </p:cNvPr>
          <p:cNvSpPr txBox="1"/>
          <p:nvPr/>
        </p:nvSpPr>
        <p:spPr>
          <a:xfrm>
            <a:off x="2399090" y="3614959"/>
            <a:ext cx="7729012" cy="911019"/>
          </a:xfrm>
          <a:prstGeom prst="rect">
            <a:avLst/>
          </a:prstGeom>
          <a:noFill/>
        </p:spPr>
        <p:txBody>
          <a:bodyPr wrap="square" rtlCol="0" anchor="ctr" anchorCtr="0">
            <a:spAutoFit/>
          </a:bodyPr>
          <a:lstStyle/>
          <a:p>
            <a:pPr marL="11" lvl="1">
              <a:lnSpc>
                <a:spcPct val="110000"/>
              </a:lnSpc>
              <a:spcBef>
                <a:spcPts val="1000"/>
              </a:spcBef>
            </a:pPr>
            <a:r>
              <a:rPr lang="en-US" sz="1600" b="1">
                <a:latin typeface="Source Sans Pro" panose="020B0503030403020204" pitchFamily="34" charset="0"/>
              </a:rPr>
              <a:t>Case Presentations                                                                                                                                                  Faculty: </a:t>
            </a:r>
            <a:r>
              <a:rPr lang="en-US" sz="1600">
                <a:latin typeface="Source Sans Pro" panose="020B0503030403020204" pitchFamily="34" charset="0"/>
              </a:rPr>
              <a:t>All future case presentations will be shared with you at 24-hours in advance.</a:t>
            </a:r>
            <a:r>
              <a:rPr lang="en-US" sz="1600" b="1">
                <a:latin typeface="Source Sans Pro" panose="020B0503030403020204" pitchFamily="34" charset="0"/>
              </a:rPr>
              <a:t>                                                                                                                                                                                                    </a:t>
            </a:r>
          </a:p>
          <a:p>
            <a:endParaRPr lang="en-US"/>
          </a:p>
        </p:txBody>
      </p:sp>
      <p:sp>
        <p:nvSpPr>
          <p:cNvPr id="61" name="TextBox 60">
            <a:extLst>
              <a:ext uri="{FF2B5EF4-FFF2-40B4-BE49-F238E27FC236}">
                <a16:creationId xmlns:a16="http://schemas.microsoft.com/office/drawing/2014/main" id="{51BEFFDC-17FD-44D7-823A-4872A4377048}"/>
              </a:ext>
            </a:extLst>
          </p:cNvPr>
          <p:cNvSpPr txBox="1"/>
          <p:nvPr/>
        </p:nvSpPr>
        <p:spPr>
          <a:xfrm>
            <a:off x="2319100" y="5600449"/>
            <a:ext cx="7729012" cy="381771"/>
          </a:xfrm>
          <a:prstGeom prst="rect">
            <a:avLst/>
          </a:prstGeom>
          <a:noFill/>
        </p:spPr>
        <p:txBody>
          <a:bodyPr wrap="square" rtlCol="0" anchor="ctr" anchorCtr="0">
            <a:spAutoFit/>
          </a:bodyPr>
          <a:lstStyle/>
          <a:p>
            <a:pPr marL="11" lvl="1">
              <a:lnSpc>
                <a:spcPct val="110000"/>
              </a:lnSpc>
              <a:spcBef>
                <a:spcPts val="1000"/>
              </a:spcBef>
            </a:pPr>
            <a:r>
              <a:rPr lang="en-US" sz="1600" b="1">
                <a:latin typeface="Source Sans Pro" panose="020B0503030403020204" pitchFamily="34" charset="0"/>
                <a:hlinkClick r:id="rId5"/>
              </a:rPr>
              <a:t> </a:t>
            </a:r>
            <a:r>
              <a:rPr lang="en-US" sz="1600" b="1">
                <a:latin typeface="Source Sans Pro" panose="020B0503030403020204" pitchFamily="34" charset="0"/>
              </a:rPr>
              <a:t>Questions? </a:t>
            </a:r>
            <a:r>
              <a:rPr lang="en-US"/>
              <a:t>Reach out to your state ACS lead or Elizabeth.Holtsclaw@cancer.org</a:t>
            </a:r>
          </a:p>
        </p:txBody>
      </p:sp>
      <p:pic>
        <p:nvPicPr>
          <p:cNvPr id="6" name="Picture 5" descr="A close up of a sign&#10;&#10;Description automatically generated">
            <a:extLst>
              <a:ext uri="{FF2B5EF4-FFF2-40B4-BE49-F238E27FC236}">
                <a16:creationId xmlns:a16="http://schemas.microsoft.com/office/drawing/2014/main" id="{93C31F63-0C38-4BD5-A7FA-80499AA55D64}"/>
              </a:ext>
            </a:extLst>
          </p:cNvPr>
          <p:cNvPicPr>
            <a:picLocks noChangeAspect="1"/>
          </p:cNvPicPr>
          <p:nvPr/>
        </p:nvPicPr>
        <p:blipFill>
          <a:blip r:embed="rId6">
            <a:duotone>
              <a:prstClr val="black"/>
              <a:srgbClr val="FF0000">
                <a:tint val="45000"/>
                <a:satMod val="400000"/>
              </a:srgbClr>
            </a:duotone>
          </a:blip>
          <a:stretch>
            <a:fillRect/>
          </a:stretch>
        </p:blipFill>
        <p:spPr>
          <a:xfrm>
            <a:off x="1573465" y="1278634"/>
            <a:ext cx="566977" cy="566977"/>
          </a:xfrm>
          <a:prstGeom prst="rect">
            <a:avLst/>
          </a:prstGeom>
        </p:spPr>
      </p:pic>
      <p:pic>
        <p:nvPicPr>
          <p:cNvPr id="22" name="Picture 21" descr="A picture containing ball, drawing&#10;&#10;Description automatically generated">
            <a:extLst>
              <a:ext uri="{FF2B5EF4-FFF2-40B4-BE49-F238E27FC236}">
                <a16:creationId xmlns:a16="http://schemas.microsoft.com/office/drawing/2014/main" id="{B08D5A87-F5B5-44BF-9A43-40D4644886FA}"/>
              </a:ext>
            </a:extLst>
          </p:cNvPr>
          <p:cNvPicPr>
            <a:picLocks noChangeAspect="1"/>
          </p:cNvPicPr>
          <p:nvPr/>
        </p:nvPicPr>
        <p:blipFill>
          <a:blip r:embed="rId7">
            <a:duotone>
              <a:prstClr val="black"/>
              <a:srgbClr val="C00000">
                <a:tint val="45000"/>
                <a:satMod val="400000"/>
              </a:srgbClr>
            </a:duotone>
          </a:blip>
          <a:stretch>
            <a:fillRect/>
          </a:stretch>
        </p:blipFill>
        <p:spPr>
          <a:xfrm>
            <a:off x="1589607" y="2027354"/>
            <a:ext cx="579170" cy="524301"/>
          </a:xfrm>
          <a:prstGeom prst="rect">
            <a:avLst/>
          </a:prstGeom>
        </p:spPr>
      </p:pic>
      <p:grpSp>
        <p:nvGrpSpPr>
          <p:cNvPr id="31" name="Group 30">
            <a:extLst>
              <a:ext uri="{FF2B5EF4-FFF2-40B4-BE49-F238E27FC236}">
                <a16:creationId xmlns:a16="http://schemas.microsoft.com/office/drawing/2014/main" id="{8AF5CE0E-15FE-4E97-9227-2E88ABB2D259}"/>
              </a:ext>
            </a:extLst>
          </p:cNvPr>
          <p:cNvGrpSpPr/>
          <p:nvPr/>
        </p:nvGrpSpPr>
        <p:grpSpPr>
          <a:xfrm>
            <a:off x="1546772" y="5569885"/>
            <a:ext cx="572111" cy="459169"/>
            <a:chOff x="4241800" y="1860550"/>
            <a:chExt cx="720725" cy="561975"/>
          </a:xfrm>
          <a:solidFill>
            <a:srgbClr val="BC3345"/>
          </a:solidFill>
        </p:grpSpPr>
        <p:sp>
          <p:nvSpPr>
            <p:cNvPr id="34" name="Freeform 42">
              <a:extLst>
                <a:ext uri="{FF2B5EF4-FFF2-40B4-BE49-F238E27FC236}">
                  <a16:creationId xmlns:a16="http://schemas.microsoft.com/office/drawing/2014/main" id="{DFEF8EC6-5FC3-4918-B65C-11EB7D6C0437}"/>
                </a:ext>
              </a:extLst>
            </p:cNvPr>
            <p:cNvSpPr>
              <a:spLocks noChangeArrowheads="1"/>
            </p:cNvSpPr>
            <p:nvPr/>
          </p:nvSpPr>
          <p:spPr bwMode="auto">
            <a:xfrm>
              <a:off x="4241800" y="1860550"/>
              <a:ext cx="720725" cy="561975"/>
            </a:xfrm>
            <a:custGeom>
              <a:avLst/>
              <a:gdLst>
                <a:gd name="T0" fmla="*/ 223 w 2004"/>
                <a:gd name="T1" fmla="*/ 1558 h 1559"/>
                <a:gd name="T2" fmla="*/ 188 w 2004"/>
                <a:gd name="T3" fmla="*/ 1267 h 1559"/>
                <a:gd name="T4" fmla="*/ 0 w 2004"/>
                <a:gd name="T5" fmla="*/ 1199 h 1559"/>
                <a:gd name="T6" fmla="*/ 86 w 2004"/>
                <a:gd name="T7" fmla="*/ 240 h 1559"/>
                <a:gd name="T8" fmla="*/ 582 w 2004"/>
                <a:gd name="T9" fmla="*/ 69 h 1559"/>
                <a:gd name="T10" fmla="*/ 1917 w 2004"/>
                <a:gd name="T11" fmla="*/ 0 h 1559"/>
                <a:gd name="T12" fmla="*/ 2003 w 2004"/>
                <a:gd name="T13" fmla="*/ 942 h 1559"/>
                <a:gd name="T14" fmla="*/ 1814 w 2004"/>
                <a:gd name="T15" fmla="*/ 1027 h 1559"/>
                <a:gd name="T16" fmla="*/ 1780 w 2004"/>
                <a:gd name="T17" fmla="*/ 1319 h 1559"/>
                <a:gd name="T18" fmla="*/ 1420 w 2004"/>
                <a:gd name="T19" fmla="*/ 1027 h 1559"/>
                <a:gd name="T20" fmla="*/ 1420 w 2004"/>
                <a:gd name="T21" fmla="*/ 1199 h 1559"/>
                <a:gd name="T22" fmla="*/ 582 w 2004"/>
                <a:gd name="T23" fmla="*/ 1267 h 1559"/>
                <a:gd name="T24" fmla="*/ 223 w 2004"/>
                <a:gd name="T25" fmla="*/ 1558 h 1559"/>
                <a:gd name="T26" fmla="*/ 86 w 2004"/>
                <a:gd name="T27" fmla="*/ 309 h 1559"/>
                <a:gd name="T28" fmla="*/ 68 w 2004"/>
                <a:gd name="T29" fmla="*/ 1199 h 1559"/>
                <a:gd name="T30" fmla="*/ 223 w 2004"/>
                <a:gd name="T31" fmla="*/ 1199 h 1559"/>
                <a:gd name="T32" fmla="*/ 257 w 2004"/>
                <a:gd name="T33" fmla="*/ 1455 h 1559"/>
                <a:gd name="T34" fmla="*/ 565 w 2004"/>
                <a:gd name="T35" fmla="*/ 1199 h 1559"/>
                <a:gd name="T36" fmla="*/ 1352 w 2004"/>
                <a:gd name="T37" fmla="*/ 1199 h 1559"/>
                <a:gd name="T38" fmla="*/ 667 w 2004"/>
                <a:gd name="T39" fmla="*/ 1027 h 1559"/>
                <a:gd name="T40" fmla="*/ 582 w 2004"/>
                <a:gd name="T41" fmla="*/ 309 h 1559"/>
                <a:gd name="T42" fmla="*/ 1437 w 2004"/>
                <a:gd name="T43" fmla="*/ 959 h 1559"/>
                <a:gd name="T44" fmla="*/ 1455 w 2004"/>
                <a:gd name="T45" fmla="*/ 976 h 1559"/>
                <a:gd name="T46" fmla="*/ 1746 w 2004"/>
                <a:gd name="T47" fmla="*/ 993 h 1559"/>
                <a:gd name="T48" fmla="*/ 1917 w 2004"/>
                <a:gd name="T49" fmla="*/ 959 h 1559"/>
                <a:gd name="T50" fmla="*/ 1934 w 2004"/>
                <a:gd name="T51" fmla="*/ 69 h 1559"/>
                <a:gd name="T52" fmla="*/ 667 w 2004"/>
                <a:gd name="T53" fmla="*/ 52 h 1559"/>
                <a:gd name="T54" fmla="*/ 650 w 2004"/>
                <a:gd name="T55" fmla="*/ 69 h 1559"/>
                <a:gd name="T56" fmla="*/ 667 w 2004"/>
                <a:gd name="T57" fmla="*/ 959 h 1559"/>
                <a:gd name="T58" fmla="*/ 1284 w 2004"/>
                <a:gd name="T59" fmla="*/ 890 h 1559"/>
                <a:gd name="T60" fmla="*/ 1232 w 2004"/>
                <a:gd name="T61" fmla="*/ 822 h 1559"/>
                <a:gd name="T62" fmla="*/ 1352 w 2004"/>
                <a:gd name="T63" fmla="*/ 822 h 1559"/>
                <a:gd name="T64" fmla="*/ 1284 w 2004"/>
                <a:gd name="T65" fmla="*/ 719 h 1559"/>
                <a:gd name="T66" fmla="*/ 1267 w 2004"/>
                <a:gd name="T67" fmla="*/ 702 h 1559"/>
                <a:gd name="T68" fmla="*/ 1267 w 2004"/>
                <a:gd name="T69" fmla="*/ 565 h 1559"/>
                <a:gd name="T70" fmla="*/ 1301 w 2004"/>
                <a:gd name="T71" fmla="*/ 514 h 1559"/>
                <a:gd name="T72" fmla="*/ 1437 w 2004"/>
                <a:gd name="T73" fmla="*/ 360 h 1559"/>
                <a:gd name="T74" fmla="*/ 1147 w 2004"/>
                <a:gd name="T75" fmla="*/ 309 h 1559"/>
                <a:gd name="T76" fmla="*/ 1130 w 2004"/>
                <a:gd name="T77" fmla="*/ 326 h 1559"/>
                <a:gd name="T78" fmla="*/ 1095 w 2004"/>
                <a:gd name="T79" fmla="*/ 274 h 1559"/>
                <a:gd name="T80" fmla="*/ 1284 w 2004"/>
                <a:gd name="T81" fmla="*/ 172 h 1559"/>
                <a:gd name="T82" fmla="*/ 1489 w 2004"/>
                <a:gd name="T83" fmla="*/ 360 h 1559"/>
                <a:gd name="T84" fmla="*/ 1335 w 2004"/>
                <a:gd name="T85" fmla="*/ 565 h 1559"/>
                <a:gd name="T86" fmla="*/ 1318 w 2004"/>
                <a:gd name="T87" fmla="*/ 685 h 1559"/>
                <a:gd name="T88" fmla="*/ 1284 w 2004"/>
                <a:gd name="T89" fmla="*/ 719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4" h="1559">
                  <a:moveTo>
                    <a:pt x="223" y="1558"/>
                  </a:moveTo>
                  <a:lnTo>
                    <a:pt x="223" y="1558"/>
                  </a:lnTo>
                  <a:cubicBezTo>
                    <a:pt x="205" y="1558"/>
                    <a:pt x="188" y="1541"/>
                    <a:pt x="188" y="1524"/>
                  </a:cubicBezTo>
                  <a:cubicBezTo>
                    <a:pt x="188" y="1267"/>
                    <a:pt x="188" y="1267"/>
                    <a:pt x="188" y="1267"/>
                  </a:cubicBezTo>
                  <a:cubicBezTo>
                    <a:pt x="86" y="1267"/>
                    <a:pt x="86" y="1267"/>
                    <a:pt x="86" y="1267"/>
                  </a:cubicBezTo>
                  <a:cubicBezTo>
                    <a:pt x="34" y="1267"/>
                    <a:pt x="0" y="1233"/>
                    <a:pt x="0" y="1199"/>
                  </a:cubicBezTo>
                  <a:cubicBezTo>
                    <a:pt x="0" y="326"/>
                    <a:pt x="0" y="326"/>
                    <a:pt x="0" y="326"/>
                  </a:cubicBezTo>
                  <a:cubicBezTo>
                    <a:pt x="0" y="274"/>
                    <a:pt x="34" y="240"/>
                    <a:pt x="86" y="240"/>
                  </a:cubicBezTo>
                  <a:cubicBezTo>
                    <a:pt x="582" y="240"/>
                    <a:pt x="582" y="240"/>
                    <a:pt x="582" y="240"/>
                  </a:cubicBezTo>
                  <a:cubicBezTo>
                    <a:pt x="582" y="69"/>
                    <a:pt x="582" y="69"/>
                    <a:pt x="582" y="69"/>
                  </a:cubicBezTo>
                  <a:cubicBezTo>
                    <a:pt x="582" y="35"/>
                    <a:pt x="616" y="0"/>
                    <a:pt x="667" y="0"/>
                  </a:cubicBezTo>
                  <a:cubicBezTo>
                    <a:pt x="1917" y="0"/>
                    <a:pt x="1917" y="0"/>
                    <a:pt x="1917" y="0"/>
                  </a:cubicBezTo>
                  <a:cubicBezTo>
                    <a:pt x="1968" y="0"/>
                    <a:pt x="2003" y="35"/>
                    <a:pt x="2003" y="69"/>
                  </a:cubicBezTo>
                  <a:cubicBezTo>
                    <a:pt x="2003" y="942"/>
                    <a:pt x="2003" y="942"/>
                    <a:pt x="2003" y="942"/>
                  </a:cubicBezTo>
                  <a:cubicBezTo>
                    <a:pt x="2003" y="993"/>
                    <a:pt x="1968" y="1027"/>
                    <a:pt x="1917" y="1027"/>
                  </a:cubicBezTo>
                  <a:cubicBezTo>
                    <a:pt x="1814" y="1027"/>
                    <a:pt x="1814" y="1027"/>
                    <a:pt x="1814" y="1027"/>
                  </a:cubicBezTo>
                  <a:cubicBezTo>
                    <a:pt x="1814" y="1284"/>
                    <a:pt x="1814" y="1284"/>
                    <a:pt x="1814" y="1284"/>
                  </a:cubicBezTo>
                  <a:cubicBezTo>
                    <a:pt x="1814" y="1301"/>
                    <a:pt x="1797" y="1319"/>
                    <a:pt x="1780" y="1319"/>
                  </a:cubicBezTo>
                  <a:cubicBezTo>
                    <a:pt x="1763" y="1319"/>
                    <a:pt x="1763" y="1319"/>
                    <a:pt x="1763" y="1319"/>
                  </a:cubicBezTo>
                  <a:cubicBezTo>
                    <a:pt x="1420" y="1027"/>
                    <a:pt x="1420" y="1027"/>
                    <a:pt x="1420" y="1027"/>
                  </a:cubicBezTo>
                  <a:lnTo>
                    <a:pt x="1420" y="1027"/>
                  </a:lnTo>
                  <a:cubicBezTo>
                    <a:pt x="1420" y="1199"/>
                    <a:pt x="1420" y="1199"/>
                    <a:pt x="1420" y="1199"/>
                  </a:cubicBezTo>
                  <a:cubicBezTo>
                    <a:pt x="1420" y="1233"/>
                    <a:pt x="1387" y="1267"/>
                    <a:pt x="1335" y="1267"/>
                  </a:cubicBezTo>
                  <a:cubicBezTo>
                    <a:pt x="582" y="1267"/>
                    <a:pt x="582" y="1267"/>
                    <a:pt x="582" y="1267"/>
                  </a:cubicBezTo>
                  <a:cubicBezTo>
                    <a:pt x="257" y="1558"/>
                    <a:pt x="257" y="1558"/>
                    <a:pt x="257" y="1558"/>
                  </a:cubicBezTo>
                  <a:cubicBezTo>
                    <a:pt x="240" y="1558"/>
                    <a:pt x="240" y="1558"/>
                    <a:pt x="223" y="1558"/>
                  </a:cubicBezTo>
                  <a:close/>
                  <a:moveTo>
                    <a:pt x="86" y="309"/>
                  </a:moveTo>
                  <a:lnTo>
                    <a:pt x="86" y="309"/>
                  </a:lnTo>
                  <a:cubicBezTo>
                    <a:pt x="68" y="309"/>
                    <a:pt x="68" y="309"/>
                    <a:pt x="68" y="326"/>
                  </a:cubicBezTo>
                  <a:cubicBezTo>
                    <a:pt x="68" y="1199"/>
                    <a:pt x="68" y="1199"/>
                    <a:pt x="68" y="1199"/>
                  </a:cubicBezTo>
                  <a:cubicBezTo>
                    <a:pt x="68" y="1199"/>
                    <a:pt x="68" y="1199"/>
                    <a:pt x="86" y="1199"/>
                  </a:cubicBezTo>
                  <a:cubicBezTo>
                    <a:pt x="223" y="1199"/>
                    <a:pt x="223" y="1199"/>
                    <a:pt x="223" y="1199"/>
                  </a:cubicBezTo>
                  <a:cubicBezTo>
                    <a:pt x="240" y="1199"/>
                    <a:pt x="257" y="1216"/>
                    <a:pt x="257" y="1233"/>
                  </a:cubicBezTo>
                  <a:cubicBezTo>
                    <a:pt x="257" y="1455"/>
                    <a:pt x="257" y="1455"/>
                    <a:pt x="257" y="1455"/>
                  </a:cubicBezTo>
                  <a:cubicBezTo>
                    <a:pt x="547" y="1216"/>
                    <a:pt x="547" y="1216"/>
                    <a:pt x="547" y="1216"/>
                  </a:cubicBezTo>
                  <a:lnTo>
                    <a:pt x="565" y="1199"/>
                  </a:lnTo>
                  <a:cubicBezTo>
                    <a:pt x="1335" y="1199"/>
                    <a:pt x="1335" y="1199"/>
                    <a:pt x="1335" y="1199"/>
                  </a:cubicBezTo>
                  <a:cubicBezTo>
                    <a:pt x="1352" y="1199"/>
                    <a:pt x="1352" y="1199"/>
                    <a:pt x="1352" y="1199"/>
                  </a:cubicBezTo>
                  <a:cubicBezTo>
                    <a:pt x="1352" y="1027"/>
                    <a:pt x="1352" y="1027"/>
                    <a:pt x="1352" y="1027"/>
                  </a:cubicBezTo>
                  <a:cubicBezTo>
                    <a:pt x="667" y="1027"/>
                    <a:pt x="667" y="1027"/>
                    <a:pt x="667" y="1027"/>
                  </a:cubicBezTo>
                  <a:cubicBezTo>
                    <a:pt x="616" y="1027"/>
                    <a:pt x="582" y="993"/>
                    <a:pt x="582" y="942"/>
                  </a:cubicBezTo>
                  <a:cubicBezTo>
                    <a:pt x="582" y="309"/>
                    <a:pt x="582" y="309"/>
                    <a:pt x="582" y="309"/>
                  </a:cubicBezTo>
                  <a:cubicBezTo>
                    <a:pt x="86" y="309"/>
                    <a:pt x="86" y="309"/>
                    <a:pt x="86" y="309"/>
                  </a:cubicBezTo>
                  <a:close/>
                  <a:moveTo>
                    <a:pt x="1437" y="959"/>
                  </a:moveTo>
                  <a:lnTo>
                    <a:pt x="1437" y="959"/>
                  </a:lnTo>
                  <a:cubicBezTo>
                    <a:pt x="1437" y="959"/>
                    <a:pt x="1455" y="959"/>
                    <a:pt x="1455" y="976"/>
                  </a:cubicBezTo>
                  <a:cubicBezTo>
                    <a:pt x="1746" y="1216"/>
                    <a:pt x="1746" y="1216"/>
                    <a:pt x="1746" y="1216"/>
                  </a:cubicBezTo>
                  <a:cubicBezTo>
                    <a:pt x="1746" y="993"/>
                    <a:pt x="1746" y="993"/>
                    <a:pt x="1746" y="993"/>
                  </a:cubicBezTo>
                  <a:cubicBezTo>
                    <a:pt x="1746" y="976"/>
                    <a:pt x="1763" y="959"/>
                    <a:pt x="1780" y="959"/>
                  </a:cubicBezTo>
                  <a:cubicBezTo>
                    <a:pt x="1917" y="959"/>
                    <a:pt x="1917" y="959"/>
                    <a:pt x="1917" y="959"/>
                  </a:cubicBezTo>
                  <a:cubicBezTo>
                    <a:pt x="1934" y="959"/>
                    <a:pt x="1934" y="959"/>
                    <a:pt x="1934" y="942"/>
                  </a:cubicBezTo>
                  <a:cubicBezTo>
                    <a:pt x="1934" y="69"/>
                    <a:pt x="1934" y="69"/>
                    <a:pt x="1934" y="69"/>
                  </a:cubicBezTo>
                  <a:cubicBezTo>
                    <a:pt x="1934" y="69"/>
                    <a:pt x="1934" y="52"/>
                    <a:pt x="1917" y="52"/>
                  </a:cubicBezTo>
                  <a:cubicBezTo>
                    <a:pt x="667" y="52"/>
                    <a:pt x="667" y="52"/>
                    <a:pt x="667" y="52"/>
                  </a:cubicBezTo>
                  <a:cubicBezTo>
                    <a:pt x="650" y="52"/>
                    <a:pt x="650" y="69"/>
                    <a:pt x="650" y="69"/>
                  </a:cubicBezTo>
                  <a:lnTo>
                    <a:pt x="650" y="69"/>
                  </a:lnTo>
                  <a:cubicBezTo>
                    <a:pt x="650" y="942"/>
                    <a:pt x="650" y="942"/>
                    <a:pt x="650" y="942"/>
                  </a:cubicBezTo>
                  <a:cubicBezTo>
                    <a:pt x="650" y="959"/>
                    <a:pt x="650" y="959"/>
                    <a:pt x="667" y="959"/>
                  </a:cubicBezTo>
                  <a:lnTo>
                    <a:pt x="1437" y="959"/>
                  </a:lnTo>
                  <a:close/>
                  <a:moveTo>
                    <a:pt x="1284" y="890"/>
                  </a:moveTo>
                  <a:lnTo>
                    <a:pt x="1284" y="890"/>
                  </a:lnTo>
                  <a:cubicBezTo>
                    <a:pt x="1267" y="890"/>
                    <a:pt x="1232" y="856"/>
                    <a:pt x="1232" y="822"/>
                  </a:cubicBezTo>
                  <a:cubicBezTo>
                    <a:pt x="1232" y="788"/>
                    <a:pt x="1267" y="771"/>
                    <a:pt x="1284" y="771"/>
                  </a:cubicBezTo>
                  <a:cubicBezTo>
                    <a:pt x="1318" y="771"/>
                    <a:pt x="1352" y="788"/>
                    <a:pt x="1352" y="822"/>
                  </a:cubicBezTo>
                  <a:cubicBezTo>
                    <a:pt x="1352" y="856"/>
                    <a:pt x="1318" y="890"/>
                    <a:pt x="1284" y="890"/>
                  </a:cubicBezTo>
                  <a:close/>
                  <a:moveTo>
                    <a:pt x="1284" y="719"/>
                  </a:moveTo>
                  <a:lnTo>
                    <a:pt x="1284" y="719"/>
                  </a:lnTo>
                  <a:cubicBezTo>
                    <a:pt x="1284" y="719"/>
                    <a:pt x="1284" y="719"/>
                    <a:pt x="1267" y="702"/>
                  </a:cubicBezTo>
                  <a:lnTo>
                    <a:pt x="1267" y="685"/>
                  </a:lnTo>
                  <a:cubicBezTo>
                    <a:pt x="1267" y="565"/>
                    <a:pt x="1267" y="565"/>
                    <a:pt x="1267" y="565"/>
                  </a:cubicBezTo>
                  <a:cubicBezTo>
                    <a:pt x="1267" y="548"/>
                    <a:pt x="1267" y="548"/>
                    <a:pt x="1267" y="531"/>
                  </a:cubicBezTo>
                  <a:cubicBezTo>
                    <a:pt x="1284" y="531"/>
                    <a:pt x="1301" y="514"/>
                    <a:pt x="1301" y="514"/>
                  </a:cubicBezTo>
                  <a:cubicBezTo>
                    <a:pt x="1335" y="497"/>
                    <a:pt x="1352" y="479"/>
                    <a:pt x="1387" y="463"/>
                  </a:cubicBezTo>
                  <a:cubicBezTo>
                    <a:pt x="1420" y="429"/>
                    <a:pt x="1437" y="394"/>
                    <a:pt x="1437" y="360"/>
                  </a:cubicBezTo>
                  <a:cubicBezTo>
                    <a:pt x="1420" y="292"/>
                    <a:pt x="1352" y="223"/>
                    <a:pt x="1284" y="223"/>
                  </a:cubicBezTo>
                  <a:cubicBezTo>
                    <a:pt x="1232" y="223"/>
                    <a:pt x="1198" y="240"/>
                    <a:pt x="1147" y="309"/>
                  </a:cubicBezTo>
                  <a:cubicBezTo>
                    <a:pt x="1147" y="326"/>
                    <a:pt x="1130" y="326"/>
                    <a:pt x="1130" y="326"/>
                  </a:cubicBezTo>
                  <a:lnTo>
                    <a:pt x="1130" y="326"/>
                  </a:lnTo>
                  <a:cubicBezTo>
                    <a:pt x="1113" y="326"/>
                    <a:pt x="1113" y="326"/>
                    <a:pt x="1113" y="326"/>
                  </a:cubicBezTo>
                  <a:cubicBezTo>
                    <a:pt x="1095" y="309"/>
                    <a:pt x="1078" y="292"/>
                    <a:pt x="1095" y="274"/>
                  </a:cubicBezTo>
                  <a:cubicBezTo>
                    <a:pt x="1147" y="206"/>
                    <a:pt x="1198" y="172"/>
                    <a:pt x="1284" y="172"/>
                  </a:cubicBezTo>
                  <a:lnTo>
                    <a:pt x="1284" y="172"/>
                  </a:lnTo>
                  <a:cubicBezTo>
                    <a:pt x="1301" y="172"/>
                    <a:pt x="1301" y="172"/>
                    <a:pt x="1301" y="172"/>
                  </a:cubicBezTo>
                  <a:cubicBezTo>
                    <a:pt x="1387" y="172"/>
                    <a:pt x="1489" y="240"/>
                    <a:pt x="1489" y="360"/>
                  </a:cubicBezTo>
                  <a:cubicBezTo>
                    <a:pt x="1489" y="411"/>
                    <a:pt x="1472" y="463"/>
                    <a:pt x="1420" y="514"/>
                  </a:cubicBezTo>
                  <a:cubicBezTo>
                    <a:pt x="1404" y="531"/>
                    <a:pt x="1369" y="548"/>
                    <a:pt x="1335" y="565"/>
                  </a:cubicBezTo>
                  <a:cubicBezTo>
                    <a:pt x="1335" y="565"/>
                    <a:pt x="1335" y="582"/>
                    <a:pt x="1318" y="582"/>
                  </a:cubicBezTo>
                  <a:cubicBezTo>
                    <a:pt x="1318" y="685"/>
                    <a:pt x="1318" y="685"/>
                    <a:pt x="1318" y="685"/>
                  </a:cubicBezTo>
                  <a:lnTo>
                    <a:pt x="1318" y="702"/>
                  </a:lnTo>
                  <a:cubicBezTo>
                    <a:pt x="1301" y="719"/>
                    <a:pt x="1301" y="719"/>
                    <a:pt x="1284" y="719"/>
                  </a:cubicBez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43">
              <a:extLst>
                <a:ext uri="{FF2B5EF4-FFF2-40B4-BE49-F238E27FC236}">
                  <a16:creationId xmlns:a16="http://schemas.microsoft.com/office/drawing/2014/main" id="{B393A06C-178B-491F-B2FE-C0407962D4F0}"/>
                </a:ext>
              </a:extLst>
            </p:cNvPr>
            <p:cNvSpPr>
              <a:spLocks noChangeArrowheads="1"/>
            </p:cNvSpPr>
            <p:nvPr/>
          </p:nvSpPr>
          <p:spPr bwMode="auto">
            <a:xfrm>
              <a:off x="4248150" y="1860550"/>
              <a:ext cx="709613" cy="561975"/>
            </a:xfrm>
            <a:custGeom>
              <a:avLst/>
              <a:gdLst>
                <a:gd name="T0" fmla="*/ 1267 w 1969"/>
                <a:gd name="T1" fmla="*/ 771 h 1559"/>
                <a:gd name="T2" fmla="*/ 1267 w 1969"/>
                <a:gd name="T3" fmla="*/ 873 h 1559"/>
                <a:gd name="T4" fmla="*/ 1267 w 1969"/>
                <a:gd name="T5" fmla="*/ 771 h 1559"/>
                <a:gd name="T6" fmla="*/ 69 w 1969"/>
                <a:gd name="T7" fmla="*/ 292 h 1559"/>
                <a:gd name="T8" fmla="*/ 565 w 1969"/>
                <a:gd name="T9" fmla="*/ 942 h 1559"/>
                <a:gd name="T10" fmla="*/ 1352 w 1969"/>
                <a:gd name="T11" fmla="*/ 1027 h 1559"/>
                <a:gd name="T12" fmla="*/ 1318 w 1969"/>
                <a:gd name="T13" fmla="*/ 1216 h 1559"/>
                <a:gd name="T14" fmla="*/ 530 w 1969"/>
                <a:gd name="T15" fmla="*/ 1216 h 1559"/>
                <a:gd name="T16" fmla="*/ 240 w 1969"/>
                <a:gd name="T17" fmla="*/ 1233 h 1559"/>
                <a:gd name="T18" fmla="*/ 69 w 1969"/>
                <a:gd name="T19" fmla="*/ 1216 h 1559"/>
                <a:gd name="T20" fmla="*/ 34 w 1969"/>
                <a:gd name="T21" fmla="*/ 326 h 1559"/>
                <a:gd name="T22" fmla="*/ 1267 w 1969"/>
                <a:gd name="T23" fmla="*/ 172 h 1559"/>
                <a:gd name="T24" fmla="*/ 1078 w 1969"/>
                <a:gd name="T25" fmla="*/ 274 h 1559"/>
                <a:gd name="T26" fmla="*/ 1130 w 1969"/>
                <a:gd name="T27" fmla="*/ 309 h 1559"/>
                <a:gd name="T28" fmla="*/ 1420 w 1969"/>
                <a:gd name="T29" fmla="*/ 360 h 1559"/>
                <a:gd name="T30" fmla="*/ 1267 w 1969"/>
                <a:gd name="T31" fmla="*/ 548 h 1559"/>
                <a:gd name="T32" fmla="*/ 1250 w 1969"/>
                <a:gd name="T33" fmla="*/ 685 h 1559"/>
                <a:gd name="T34" fmla="*/ 1301 w 1969"/>
                <a:gd name="T35" fmla="*/ 685 h 1559"/>
                <a:gd name="T36" fmla="*/ 1403 w 1969"/>
                <a:gd name="T37" fmla="*/ 497 h 1559"/>
                <a:gd name="T38" fmla="*/ 1267 w 1969"/>
                <a:gd name="T39" fmla="*/ 172 h 1559"/>
                <a:gd name="T40" fmla="*/ 650 w 1969"/>
                <a:gd name="T41" fmla="*/ 52 h 1559"/>
                <a:gd name="T42" fmla="*/ 1934 w 1969"/>
                <a:gd name="T43" fmla="*/ 69 h 1559"/>
                <a:gd name="T44" fmla="*/ 1900 w 1969"/>
                <a:gd name="T45" fmla="*/ 976 h 1559"/>
                <a:gd name="T46" fmla="*/ 1729 w 1969"/>
                <a:gd name="T47" fmla="*/ 993 h 1559"/>
                <a:gd name="T48" fmla="*/ 1438 w 1969"/>
                <a:gd name="T49" fmla="*/ 976 h 1559"/>
                <a:gd name="T50" fmla="*/ 650 w 1969"/>
                <a:gd name="T51" fmla="*/ 976 h 1559"/>
                <a:gd name="T52" fmla="*/ 616 w 1969"/>
                <a:gd name="T53" fmla="*/ 69 h 1559"/>
                <a:gd name="T54" fmla="*/ 650 w 1969"/>
                <a:gd name="T55" fmla="*/ 0 h 1559"/>
                <a:gd name="T56" fmla="*/ 565 w 1969"/>
                <a:gd name="T57" fmla="*/ 69 h 1559"/>
                <a:gd name="T58" fmla="*/ 69 w 1969"/>
                <a:gd name="T59" fmla="*/ 240 h 1559"/>
                <a:gd name="T60" fmla="*/ 0 w 1969"/>
                <a:gd name="T61" fmla="*/ 1199 h 1559"/>
                <a:gd name="T62" fmla="*/ 188 w 1969"/>
                <a:gd name="T63" fmla="*/ 1267 h 1559"/>
                <a:gd name="T64" fmla="*/ 223 w 1969"/>
                <a:gd name="T65" fmla="*/ 1541 h 1559"/>
                <a:gd name="T66" fmla="*/ 1318 w 1969"/>
                <a:gd name="T67" fmla="*/ 1267 h 1559"/>
                <a:gd name="T68" fmla="*/ 1403 w 1969"/>
                <a:gd name="T69" fmla="*/ 1027 h 1559"/>
                <a:gd name="T70" fmla="*/ 1746 w 1969"/>
                <a:gd name="T71" fmla="*/ 1301 h 1559"/>
                <a:gd name="T72" fmla="*/ 1780 w 1969"/>
                <a:gd name="T73" fmla="*/ 1027 h 1559"/>
                <a:gd name="T74" fmla="*/ 1968 w 1969"/>
                <a:gd name="T75" fmla="*/ 942 h 1559"/>
                <a:gd name="T76" fmla="*/ 1900 w 1969"/>
                <a:gd name="T77" fmla="*/ 0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9" h="1559">
                  <a:moveTo>
                    <a:pt x="1267" y="771"/>
                  </a:moveTo>
                  <a:lnTo>
                    <a:pt x="1267" y="771"/>
                  </a:lnTo>
                  <a:cubicBezTo>
                    <a:pt x="1250" y="771"/>
                    <a:pt x="1233" y="805"/>
                    <a:pt x="1233" y="822"/>
                  </a:cubicBezTo>
                  <a:cubicBezTo>
                    <a:pt x="1233" y="856"/>
                    <a:pt x="1250" y="873"/>
                    <a:pt x="1267" y="873"/>
                  </a:cubicBezTo>
                  <a:cubicBezTo>
                    <a:pt x="1301" y="873"/>
                    <a:pt x="1318" y="856"/>
                    <a:pt x="1318" y="822"/>
                  </a:cubicBezTo>
                  <a:cubicBezTo>
                    <a:pt x="1318" y="805"/>
                    <a:pt x="1301" y="771"/>
                    <a:pt x="1267" y="771"/>
                  </a:cubicBezTo>
                  <a:close/>
                  <a:moveTo>
                    <a:pt x="69" y="292"/>
                  </a:moveTo>
                  <a:lnTo>
                    <a:pt x="69" y="292"/>
                  </a:lnTo>
                  <a:cubicBezTo>
                    <a:pt x="565" y="292"/>
                    <a:pt x="565" y="292"/>
                    <a:pt x="565" y="292"/>
                  </a:cubicBezTo>
                  <a:cubicBezTo>
                    <a:pt x="565" y="942"/>
                    <a:pt x="565" y="942"/>
                    <a:pt x="565" y="942"/>
                  </a:cubicBezTo>
                  <a:cubicBezTo>
                    <a:pt x="565" y="993"/>
                    <a:pt x="599" y="1027"/>
                    <a:pt x="650" y="1027"/>
                  </a:cubicBezTo>
                  <a:cubicBezTo>
                    <a:pt x="1352" y="1027"/>
                    <a:pt x="1352" y="1027"/>
                    <a:pt x="1352" y="1027"/>
                  </a:cubicBezTo>
                  <a:cubicBezTo>
                    <a:pt x="1352" y="1199"/>
                    <a:pt x="1352" y="1199"/>
                    <a:pt x="1352" y="1199"/>
                  </a:cubicBezTo>
                  <a:cubicBezTo>
                    <a:pt x="1352" y="1199"/>
                    <a:pt x="1335" y="1216"/>
                    <a:pt x="1318" y="1216"/>
                  </a:cubicBezTo>
                  <a:cubicBezTo>
                    <a:pt x="548" y="1216"/>
                    <a:pt x="548" y="1216"/>
                    <a:pt x="548" y="1216"/>
                  </a:cubicBezTo>
                  <a:cubicBezTo>
                    <a:pt x="548" y="1216"/>
                    <a:pt x="548" y="1216"/>
                    <a:pt x="530" y="1216"/>
                  </a:cubicBezTo>
                  <a:cubicBezTo>
                    <a:pt x="240" y="1472"/>
                    <a:pt x="240" y="1472"/>
                    <a:pt x="240" y="1472"/>
                  </a:cubicBezTo>
                  <a:cubicBezTo>
                    <a:pt x="240" y="1233"/>
                    <a:pt x="240" y="1233"/>
                    <a:pt x="240" y="1233"/>
                  </a:cubicBezTo>
                  <a:cubicBezTo>
                    <a:pt x="240" y="1233"/>
                    <a:pt x="223" y="1216"/>
                    <a:pt x="206" y="1216"/>
                  </a:cubicBezTo>
                  <a:cubicBezTo>
                    <a:pt x="69" y="1216"/>
                    <a:pt x="69" y="1216"/>
                    <a:pt x="69" y="1216"/>
                  </a:cubicBezTo>
                  <a:cubicBezTo>
                    <a:pt x="51" y="1216"/>
                    <a:pt x="34" y="1199"/>
                    <a:pt x="34" y="1199"/>
                  </a:cubicBezTo>
                  <a:cubicBezTo>
                    <a:pt x="34" y="326"/>
                    <a:pt x="34" y="326"/>
                    <a:pt x="34" y="326"/>
                  </a:cubicBezTo>
                  <a:cubicBezTo>
                    <a:pt x="34" y="309"/>
                    <a:pt x="51" y="292"/>
                    <a:pt x="69" y="292"/>
                  </a:cubicBezTo>
                  <a:close/>
                  <a:moveTo>
                    <a:pt x="1267" y="172"/>
                  </a:moveTo>
                  <a:lnTo>
                    <a:pt x="1267" y="172"/>
                  </a:lnTo>
                  <a:cubicBezTo>
                    <a:pt x="1198" y="172"/>
                    <a:pt x="1130" y="206"/>
                    <a:pt x="1078" y="274"/>
                  </a:cubicBezTo>
                  <a:cubicBezTo>
                    <a:pt x="1078" y="292"/>
                    <a:pt x="1078" y="309"/>
                    <a:pt x="1096" y="309"/>
                  </a:cubicBezTo>
                  <a:cubicBezTo>
                    <a:pt x="1096" y="326"/>
                    <a:pt x="1113" y="326"/>
                    <a:pt x="1130" y="309"/>
                  </a:cubicBezTo>
                  <a:cubicBezTo>
                    <a:pt x="1164" y="240"/>
                    <a:pt x="1215" y="223"/>
                    <a:pt x="1267" y="223"/>
                  </a:cubicBezTo>
                  <a:cubicBezTo>
                    <a:pt x="1352" y="223"/>
                    <a:pt x="1420" y="292"/>
                    <a:pt x="1420" y="360"/>
                  </a:cubicBezTo>
                  <a:cubicBezTo>
                    <a:pt x="1420" y="411"/>
                    <a:pt x="1403" y="429"/>
                    <a:pt x="1370" y="463"/>
                  </a:cubicBezTo>
                  <a:cubicBezTo>
                    <a:pt x="1335" y="497"/>
                    <a:pt x="1301" y="514"/>
                    <a:pt x="1267" y="548"/>
                  </a:cubicBezTo>
                  <a:cubicBezTo>
                    <a:pt x="1250" y="548"/>
                    <a:pt x="1250" y="548"/>
                    <a:pt x="1250" y="565"/>
                  </a:cubicBezTo>
                  <a:cubicBezTo>
                    <a:pt x="1250" y="685"/>
                    <a:pt x="1250" y="685"/>
                    <a:pt x="1250" y="685"/>
                  </a:cubicBezTo>
                  <a:cubicBezTo>
                    <a:pt x="1250" y="702"/>
                    <a:pt x="1267" y="702"/>
                    <a:pt x="1267" y="702"/>
                  </a:cubicBezTo>
                  <a:cubicBezTo>
                    <a:pt x="1284" y="702"/>
                    <a:pt x="1301" y="702"/>
                    <a:pt x="1301" y="685"/>
                  </a:cubicBezTo>
                  <a:cubicBezTo>
                    <a:pt x="1301" y="565"/>
                    <a:pt x="1301" y="565"/>
                    <a:pt x="1301" y="565"/>
                  </a:cubicBezTo>
                  <a:cubicBezTo>
                    <a:pt x="1335" y="548"/>
                    <a:pt x="1370" y="531"/>
                    <a:pt x="1403" y="497"/>
                  </a:cubicBezTo>
                  <a:cubicBezTo>
                    <a:pt x="1438" y="463"/>
                    <a:pt x="1472" y="429"/>
                    <a:pt x="1472" y="360"/>
                  </a:cubicBezTo>
                  <a:cubicBezTo>
                    <a:pt x="1472" y="240"/>
                    <a:pt x="1370" y="172"/>
                    <a:pt x="1267" y="172"/>
                  </a:cubicBezTo>
                  <a:close/>
                  <a:moveTo>
                    <a:pt x="650" y="52"/>
                  </a:moveTo>
                  <a:lnTo>
                    <a:pt x="650" y="52"/>
                  </a:lnTo>
                  <a:cubicBezTo>
                    <a:pt x="1900" y="52"/>
                    <a:pt x="1900" y="52"/>
                    <a:pt x="1900" y="52"/>
                  </a:cubicBezTo>
                  <a:cubicBezTo>
                    <a:pt x="1917" y="52"/>
                    <a:pt x="1934" y="69"/>
                    <a:pt x="1934" y="69"/>
                  </a:cubicBezTo>
                  <a:cubicBezTo>
                    <a:pt x="1934" y="942"/>
                    <a:pt x="1934" y="942"/>
                    <a:pt x="1934" y="942"/>
                  </a:cubicBezTo>
                  <a:cubicBezTo>
                    <a:pt x="1934" y="959"/>
                    <a:pt x="1917" y="976"/>
                    <a:pt x="1900" y="976"/>
                  </a:cubicBezTo>
                  <a:cubicBezTo>
                    <a:pt x="1763" y="976"/>
                    <a:pt x="1763" y="976"/>
                    <a:pt x="1763" y="976"/>
                  </a:cubicBezTo>
                  <a:cubicBezTo>
                    <a:pt x="1746" y="976"/>
                    <a:pt x="1729" y="976"/>
                    <a:pt x="1729" y="993"/>
                  </a:cubicBezTo>
                  <a:cubicBezTo>
                    <a:pt x="1729" y="1233"/>
                    <a:pt x="1729" y="1233"/>
                    <a:pt x="1729" y="1233"/>
                  </a:cubicBezTo>
                  <a:cubicBezTo>
                    <a:pt x="1438" y="976"/>
                    <a:pt x="1438" y="976"/>
                    <a:pt x="1438" y="976"/>
                  </a:cubicBezTo>
                  <a:cubicBezTo>
                    <a:pt x="1420" y="976"/>
                    <a:pt x="1420" y="976"/>
                    <a:pt x="1420" y="976"/>
                  </a:cubicBezTo>
                  <a:cubicBezTo>
                    <a:pt x="650" y="976"/>
                    <a:pt x="650" y="976"/>
                    <a:pt x="650" y="976"/>
                  </a:cubicBezTo>
                  <a:cubicBezTo>
                    <a:pt x="633" y="976"/>
                    <a:pt x="616" y="959"/>
                    <a:pt x="616" y="942"/>
                  </a:cubicBezTo>
                  <a:cubicBezTo>
                    <a:pt x="616" y="69"/>
                    <a:pt x="616" y="69"/>
                    <a:pt x="616" y="69"/>
                  </a:cubicBezTo>
                  <a:cubicBezTo>
                    <a:pt x="616" y="69"/>
                    <a:pt x="633" y="52"/>
                    <a:pt x="650" y="52"/>
                  </a:cubicBezTo>
                  <a:close/>
                  <a:moveTo>
                    <a:pt x="650" y="0"/>
                  </a:moveTo>
                  <a:lnTo>
                    <a:pt x="650" y="0"/>
                  </a:lnTo>
                  <a:cubicBezTo>
                    <a:pt x="599" y="0"/>
                    <a:pt x="565" y="35"/>
                    <a:pt x="565" y="69"/>
                  </a:cubicBezTo>
                  <a:cubicBezTo>
                    <a:pt x="565" y="240"/>
                    <a:pt x="565" y="240"/>
                    <a:pt x="565" y="240"/>
                  </a:cubicBezTo>
                  <a:cubicBezTo>
                    <a:pt x="69" y="240"/>
                    <a:pt x="69" y="240"/>
                    <a:pt x="69" y="240"/>
                  </a:cubicBezTo>
                  <a:cubicBezTo>
                    <a:pt x="17" y="240"/>
                    <a:pt x="0" y="274"/>
                    <a:pt x="0" y="326"/>
                  </a:cubicBezTo>
                  <a:cubicBezTo>
                    <a:pt x="0" y="1199"/>
                    <a:pt x="0" y="1199"/>
                    <a:pt x="0" y="1199"/>
                  </a:cubicBezTo>
                  <a:cubicBezTo>
                    <a:pt x="0" y="1233"/>
                    <a:pt x="17" y="1267"/>
                    <a:pt x="69" y="1267"/>
                  </a:cubicBezTo>
                  <a:cubicBezTo>
                    <a:pt x="188" y="1267"/>
                    <a:pt x="188" y="1267"/>
                    <a:pt x="188" y="1267"/>
                  </a:cubicBezTo>
                  <a:cubicBezTo>
                    <a:pt x="188" y="1524"/>
                    <a:pt x="188" y="1524"/>
                    <a:pt x="188" y="1524"/>
                  </a:cubicBezTo>
                  <a:cubicBezTo>
                    <a:pt x="188" y="1541"/>
                    <a:pt x="206" y="1558"/>
                    <a:pt x="223" y="1541"/>
                  </a:cubicBezTo>
                  <a:cubicBezTo>
                    <a:pt x="565" y="1267"/>
                    <a:pt x="565" y="1267"/>
                    <a:pt x="565" y="1267"/>
                  </a:cubicBezTo>
                  <a:cubicBezTo>
                    <a:pt x="1318" y="1267"/>
                    <a:pt x="1318" y="1267"/>
                    <a:pt x="1318" y="1267"/>
                  </a:cubicBezTo>
                  <a:cubicBezTo>
                    <a:pt x="1370" y="1267"/>
                    <a:pt x="1403" y="1233"/>
                    <a:pt x="1403" y="1199"/>
                  </a:cubicBezTo>
                  <a:cubicBezTo>
                    <a:pt x="1403" y="1027"/>
                    <a:pt x="1403" y="1027"/>
                    <a:pt x="1403" y="1027"/>
                  </a:cubicBezTo>
                  <a:lnTo>
                    <a:pt x="1403" y="1027"/>
                  </a:lnTo>
                  <a:cubicBezTo>
                    <a:pt x="1746" y="1301"/>
                    <a:pt x="1746" y="1301"/>
                    <a:pt x="1746" y="1301"/>
                  </a:cubicBezTo>
                  <a:cubicBezTo>
                    <a:pt x="1763" y="1319"/>
                    <a:pt x="1780" y="1301"/>
                    <a:pt x="1780" y="1284"/>
                  </a:cubicBezTo>
                  <a:cubicBezTo>
                    <a:pt x="1780" y="1027"/>
                    <a:pt x="1780" y="1027"/>
                    <a:pt x="1780" y="1027"/>
                  </a:cubicBezTo>
                  <a:cubicBezTo>
                    <a:pt x="1900" y="1027"/>
                    <a:pt x="1900" y="1027"/>
                    <a:pt x="1900" y="1027"/>
                  </a:cubicBezTo>
                  <a:cubicBezTo>
                    <a:pt x="1951" y="1027"/>
                    <a:pt x="1968" y="993"/>
                    <a:pt x="1968" y="942"/>
                  </a:cubicBezTo>
                  <a:cubicBezTo>
                    <a:pt x="1968" y="69"/>
                    <a:pt x="1968" y="69"/>
                    <a:pt x="1968" y="69"/>
                  </a:cubicBezTo>
                  <a:cubicBezTo>
                    <a:pt x="1968" y="35"/>
                    <a:pt x="1951" y="0"/>
                    <a:pt x="1900" y="0"/>
                  </a:cubicBezTo>
                  <a:lnTo>
                    <a:pt x="650" y="0"/>
                  </a:ln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cxnSp>
        <p:nvCxnSpPr>
          <p:cNvPr id="30" name="Straight Connector 29">
            <a:extLst>
              <a:ext uri="{FF2B5EF4-FFF2-40B4-BE49-F238E27FC236}">
                <a16:creationId xmlns:a16="http://schemas.microsoft.com/office/drawing/2014/main" id="{BBCEA4A6-B5C2-40CE-8C63-3E0CC69726E0}"/>
              </a:ext>
            </a:extLst>
          </p:cNvPr>
          <p:cNvCxnSpPr>
            <a:cxnSpLocks/>
          </p:cNvCxnSpPr>
          <p:nvPr/>
        </p:nvCxnSpPr>
        <p:spPr>
          <a:xfrm>
            <a:off x="1360127" y="5334000"/>
            <a:ext cx="904117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Graphic 3" descr="Clipboard">
            <a:extLst>
              <a:ext uri="{FF2B5EF4-FFF2-40B4-BE49-F238E27FC236}">
                <a16:creationId xmlns:a16="http://schemas.microsoft.com/office/drawing/2014/main" id="{A4585392-915A-4CAD-901F-DFA8CD608E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9508" y="4527047"/>
            <a:ext cx="655595" cy="655595"/>
          </a:xfrm>
          <a:prstGeom prst="rect">
            <a:avLst/>
          </a:prstGeom>
        </p:spPr>
      </p:pic>
      <p:sp>
        <p:nvSpPr>
          <p:cNvPr id="3" name="TextBox 2">
            <a:extLst>
              <a:ext uri="{FF2B5EF4-FFF2-40B4-BE49-F238E27FC236}">
                <a16:creationId xmlns:a16="http://schemas.microsoft.com/office/drawing/2014/main" id="{17040305-B291-4B4B-934A-EEE92F70FCF4}"/>
              </a:ext>
            </a:extLst>
          </p:cNvPr>
          <p:cNvSpPr txBox="1"/>
          <p:nvPr/>
        </p:nvSpPr>
        <p:spPr>
          <a:xfrm>
            <a:off x="2380463" y="4756573"/>
            <a:ext cx="7766266" cy="369332"/>
          </a:xfrm>
          <a:prstGeom prst="rect">
            <a:avLst/>
          </a:prstGeom>
          <a:noFill/>
        </p:spPr>
        <p:txBody>
          <a:bodyPr wrap="square" rtlCol="0">
            <a:spAutoFit/>
          </a:bodyPr>
          <a:lstStyle/>
          <a:p>
            <a:r>
              <a:rPr lang="en-US"/>
              <a:t>Complete the post-session poll </a:t>
            </a:r>
            <a:r>
              <a:rPr lang="en-US" sz="1600">
                <a:latin typeface="Source Sans Pro" panose="020B0503030403020204" pitchFamily="34" charset="0"/>
              </a:rPr>
              <a:t>questions</a:t>
            </a:r>
          </a:p>
        </p:txBody>
      </p:sp>
    </p:spTree>
    <p:extLst>
      <p:ext uri="{BB962C8B-B14F-4D97-AF65-F5344CB8AC3E}">
        <p14:creationId xmlns:p14="http://schemas.microsoft.com/office/powerpoint/2010/main" val="2510066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1525301" y="636427"/>
            <a:ext cx="9141397" cy="1231106"/>
          </a:xfrm>
        </p:spPr>
        <p:txBody>
          <a:bodyPr/>
          <a:lstStyle/>
          <a:p>
            <a:r>
              <a:rPr lang="en-US" dirty="0"/>
              <a:t>LGBTQ+ Cancer ECHO</a:t>
            </a:r>
            <a:br>
              <a:rPr lang="en-US" dirty="0"/>
            </a:br>
            <a:r>
              <a:rPr lang="en-US" dirty="0"/>
              <a:t>Post-session Survey</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2196307" y="2269388"/>
            <a:ext cx="7799387" cy="1534757"/>
          </a:xfrm>
        </p:spPr>
        <p:txBody>
          <a:bodyPr/>
          <a:lstStyle/>
          <a:p>
            <a:r>
              <a:rPr lang="en-US"/>
              <a:t>tinyurl.com/echosession3</a:t>
            </a:r>
          </a:p>
        </p:txBody>
      </p:sp>
      <p:pic>
        <p:nvPicPr>
          <p:cNvPr id="5" name="Picture 4" descr="Qr code&#10;&#10;Description automatically generated">
            <a:extLst>
              <a:ext uri="{FF2B5EF4-FFF2-40B4-BE49-F238E27FC236}">
                <a16:creationId xmlns:a16="http://schemas.microsoft.com/office/drawing/2014/main" id="{AB242B0D-EF21-DF57-7D90-A1251771F73D}"/>
              </a:ext>
            </a:extLst>
          </p:cNvPr>
          <p:cNvPicPr>
            <a:picLocks noChangeAspect="1"/>
          </p:cNvPicPr>
          <p:nvPr/>
        </p:nvPicPr>
        <p:blipFill>
          <a:blip r:embed="rId3"/>
          <a:stretch>
            <a:fillRect/>
          </a:stretch>
        </p:blipFill>
        <p:spPr>
          <a:xfrm>
            <a:off x="4876799" y="2584945"/>
            <a:ext cx="2438400" cy="2438400"/>
          </a:xfrm>
          <a:prstGeom prst="rect">
            <a:avLst/>
          </a:prstGeom>
        </p:spPr>
      </p:pic>
    </p:spTree>
    <p:extLst>
      <p:ext uri="{BB962C8B-B14F-4D97-AF65-F5344CB8AC3E}">
        <p14:creationId xmlns:p14="http://schemas.microsoft.com/office/powerpoint/2010/main" val="80185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inbow painted crosswalk">
            <a:extLst>
              <a:ext uri="{FF2B5EF4-FFF2-40B4-BE49-F238E27FC236}">
                <a16:creationId xmlns:a16="http://schemas.microsoft.com/office/drawing/2014/main" id="{0584EFB4-ADA6-4051-84BE-AC78E3827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12" b="78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13BF4A65-2FF5-47A1-8581-AE0F902B2301}"/>
              </a:ext>
            </a:extLst>
          </p:cNvPr>
          <p:cNvSpPr txBox="1">
            <a:spLocks/>
          </p:cNvSpPr>
          <p:nvPr/>
        </p:nvSpPr>
        <p:spPr>
          <a:xfrm>
            <a:off x="523875" y="5317240"/>
            <a:ext cx="11210925" cy="744836"/>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5000" b="1" i="0" kern="1200" cap="all" baseline="0">
                <a:solidFill>
                  <a:schemeClr val="bg1"/>
                </a:solidFill>
                <a:latin typeface="Source Sans Pro" panose="020B0503030403020204" pitchFamily="34" charset="77"/>
                <a:ea typeface="+mj-ea"/>
                <a:cs typeface="+mj-cs"/>
              </a:defRPr>
            </a:lvl1pPr>
          </a:lstStyle>
          <a:p>
            <a:pPr marL="0" marR="0" lvl="0" indent="0" fontAlgn="auto">
              <a:spcAft>
                <a:spcPts val="600"/>
              </a:spcAft>
              <a:buClrTx/>
              <a:buSzTx/>
              <a:tabLst/>
              <a:defRPr/>
            </a:pPr>
            <a:r>
              <a:rPr kumimoji="0" lang="en-US" sz="3600" b="1" i="0" u="none" strike="noStrike" cap="all" spc="0" normalizeH="0" baseline="0" noProof="0">
                <a:ln>
                  <a:noFill/>
                </a:ln>
                <a:solidFill>
                  <a:schemeClr val="tx1">
                    <a:lumMod val="85000"/>
                    <a:lumOff val="15000"/>
                  </a:schemeClr>
                </a:solidFill>
                <a:effectLst/>
                <a:uLnTx/>
                <a:uFillTx/>
                <a:latin typeface="+mj-lt"/>
              </a:rPr>
              <a:t>See you </a:t>
            </a:r>
            <a:r>
              <a:rPr lang="en-US" sz="3600">
                <a:solidFill>
                  <a:schemeClr val="tx1">
                    <a:lumMod val="85000"/>
                    <a:lumOff val="15000"/>
                  </a:schemeClr>
                </a:solidFill>
                <a:latin typeface="+mj-lt"/>
              </a:rPr>
              <a:t>on 9/23/2022</a:t>
            </a:r>
            <a:r>
              <a:rPr kumimoji="0" lang="en-US" sz="3600" b="1" i="0" u="none" strike="noStrike" cap="all" spc="0" normalizeH="0" baseline="0" noProof="0">
                <a:ln>
                  <a:noFill/>
                </a:ln>
                <a:solidFill>
                  <a:schemeClr val="tx1">
                    <a:lumMod val="85000"/>
                    <a:lumOff val="15000"/>
                  </a:schemeClr>
                </a:solidFill>
                <a:effectLst/>
                <a:uLnTx/>
                <a:uFillTx/>
                <a:latin typeface="+mj-lt"/>
              </a:rPr>
              <a:t>!</a:t>
            </a:r>
          </a:p>
        </p:txBody>
      </p:sp>
      <p:sp>
        <p:nvSpPr>
          <p:cNvPr id="2" name="TextBox 1">
            <a:extLst>
              <a:ext uri="{FF2B5EF4-FFF2-40B4-BE49-F238E27FC236}">
                <a16:creationId xmlns:a16="http://schemas.microsoft.com/office/drawing/2014/main" id="{760D5291-7474-473D-BAB8-4A769BBAF7B6}"/>
              </a:ext>
            </a:extLst>
          </p:cNvPr>
          <p:cNvSpPr txBox="1"/>
          <p:nvPr/>
        </p:nvSpPr>
        <p:spPr>
          <a:xfrm>
            <a:off x="1270000" y="397069"/>
            <a:ext cx="2743200" cy="584775"/>
          </a:xfrm>
          <a:prstGeom prst="rect">
            <a:avLst/>
          </a:prstGeom>
          <a:noFill/>
        </p:spPr>
        <p:txBody>
          <a:bodyPr wrap="square" rtlCol="0">
            <a:spAutoFit/>
          </a:bodyPr>
          <a:lstStyle/>
          <a:p>
            <a:r>
              <a:rPr lang="en-US" sz="3200">
                <a:solidFill>
                  <a:schemeClr val="bg1"/>
                </a:solidFill>
              </a:rPr>
              <a:t>THANK YOU!</a:t>
            </a:r>
          </a:p>
        </p:txBody>
      </p:sp>
    </p:spTree>
    <p:extLst>
      <p:ext uri="{BB962C8B-B14F-4D97-AF65-F5344CB8AC3E}">
        <p14:creationId xmlns:p14="http://schemas.microsoft.com/office/powerpoint/2010/main" val="2312662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a:xfrm>
            <a:off x="0" y="1168400"/>
            <a:ext cx="9857984" cy="4635500"/>
          </a:xfrm>
        </p:spPr>
        <p:txBody>
          <a:bodyPr vert="horz" lIns="91440" tIns="45720" rIns="91440" bIns="45720" rtlCol="0" anchor="t">
            <a:normAutofit/>
          </a:bodyPr>
          <a:lstStyle/>
          <a:p>
            <a:pPr algn="ctr">
              <a:lnSpc>
                <a:spcPct val="90000"/>
              </a:lnSpc>
            </a:pPr>
            <a:endParaRPr lang="en-US" sz="2800">
              <a:solidFill>
                <a:srgbClr val="C00000"/>
              </a:solidFill>
              <a:effectLst/>
              <a:latin typeface="Calibri" panose="020F0502020204030204" pitchFamily="34" charset="0"/>
              <a:ea typeface="Calibri" panose="020F0502020204030204" pitchFamily="34" charset="0"/>
            </a:endParaRPr>
          </a:p>
          <a:p>
            <a:pPr algn="ctr">
              <a:lnSpc>
                <a:spcPct val="90000"/>
              </a:lnSpc>
            </a:pPr>
            <a:endParaRPr lang="en-US" sz="2800">
              <a:solidFill>
                <a:srgbClr val="C00000"/>
              </a:solidFill>
              <a:latin typeface="Calibri" panose="020F0502020204030204" pitchFamily="34" charset="0"/>
              <a:ea typeface="Calibri" panose="020F0502020204030204" pitchFamily="34" charset="0"/>
            </a:endParaRPr>
          </a:p>
          <a:p>
            <a:pPr algn="ctr">
              <a:lnSpc>
                <a:spcPct val="90000"/>
              </a:lnSpc>
            </a:pPr>
            <a:r>
              <a:rPr lang="en-US" sz="2800">
                <a:solidFill>
                  <a:srgbClr val="C00000"/>
                </a:solidFill>
                <a:effectLst/>
                <a:latin typeface="Calibri" panose="020F0502020204030204" pitchFamily="34" charset="0"/>
                <a:ea typeface="Calibri" panose="020F0502020204030204" pitchFamily="34" charset="0"/>
              </a:rPr>
              <a:t>The American Cancer Society is proud to present this ECHO series </a:t>
            </a:r>
          </a:p>
          <a:p>
            <a:pPr algn="ctr">
              <a:lnSpc>
                <a:spcPct val="90000"/>
              </a:lnSpc>
            </a:pPr>
            <a:br>
              <a:rPr lang="en-US" sz="2800">
                <a:solidFill>
                  <a:srgbClr val="C00000"/>
                </a:solidFill>
                <a:effectLst/>
                <a:latin typeface="Calibri" panose="020F0502020204030204" pitchFamily="34" charset="0"/>
                <a:ea typeface="Calibri" panose="020F0502020204030204" pitchFamily="34" charset="0"/>
              </a:rPr>
            </a:br>
            <a:br>
              <a:rPr lang="en-US" sz="2800">
                <a:solidFill>
                  <a:srgbClr val="C00000"/>
                </a:solidFill>
                <a:effectLst/>
                <a:latin typeface="Calibri" panose="020F0502020204030204" pitchFamily="34" charset="0"/>
                <a:ea typeface="Calibri" panose="020F0502020204030204" pitchFamily="34" charset="0"/>
              </a:rPr>
            </a:br>
            <a:r>
              <a:rPr lang="en-US" sz="2800">
                <a:solidFill>
                  <a:srgbClr val="C00000"/>
                </a:solidFill>
                <a:effectLst/>
                <a:latin typeface="Calibri" panose="020F0502020204030204" pitchFamily="34" charset="0"/>
                <a:ea typeface="Calibri" panose="020F0502020204030204" pitchFamily="34" charset="0"/>
              </a:rPr>
              <a:t>in part through funding support provided by Merck &amp; Co., Inc.  </a:t>
            </a:r>
            <a:endParaRPr lang="en-US" sz="2800"/>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a:xfrm rot="16200000">
            <a:off x="9812116" y="1591486"/>
            <a:ext cx="3548094"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all" spc="100" normalizeH="0" baseline="0" noProof="0">
                <a:ln>
                  <a:noFill/>
                </a:ln>
                <a:solidFill>
                  <a:srgbClr val="ED7D31"/>
                </a:solidFill>
                <a:effectLst/>
                <a:uLnTx/>
                <a:uFillTx/>
                <a:latin typeface="Calibri" panose="020F0502020204030204"/>
                <a:ea typeface="+mn-ea"/>
                <a:cs typeface="+mn-cs"/>
              </a:rPr>
              <a:t>National Minority Health Month</a:t>
            </a:r>
          </a:p>
        </p:txBody>
      </p:sp>
      <p:sp>
        <p:nvSpPr>
          <p:cNvPr id="12" name="Oval 11">
            <a:extLst>
              <a:ext uri="{FF2B5EF4-FFF2-40B4-BE49-F238E27FC236}">
                <a16:creationId xmlns:a16="http://schemas.microsoft.com/office/drawing/2014/main" id="{4FD1C862-3C4A-46E3-A263-9E123E32AD74}"/>
              </a:ext>
            </a:extLst>
          </p:cNvPr>
          <p:cNvSpPr/>
          <p:nvPr/>
        </p:nvSpPr>
        <p:spPr>
          <a:xfrm>
            <a:off x="851483" y="554152"/>
            <a:ext cx="324988" cy="3210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4B2C4C8-68AF-41AA-9E86-99ED86D796C7}"/>
              </a:ext>
            </a:extLst>
          </p:cNvPr>
          <p:cNvSpPr/>
          <p:nvPr/>
        </p:nvSpPr>
        <p:spPr>
          <a:xfrm>
            <a:off x="322966" y="1417835"/>
            <a:ext cx="270615" cy="3024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DDBFCD2-4263-4ABB-AC2D-6B0241C77A98}"/>
              </a:ext>
            </a:extLst>
          </p:cNvPr>
          <p:cNvSpPr/>
          <p:nvPr/>
        </p:nvSpPr>
        <p:spPr>
          <a:xfrm>
            <a:off x="5454150" y="5681610"/>
            <a:ext cx="181458" cy="2979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2F3021D-3C7E-44AA-9A4E-E81AB833E946}"/>
              </a:ext>
            </a:extLst>
          </p:cNvPr>
          <p:cNvPicPr>
            <a:picLocks noChangeAspect="1"/>
          </p:cNvPicPr>
          <p:nvPr/>
        </p:nvPicPr>
        <p:blipFill>
          <a:blip r:embed="rId3"/>
          <a:stretch>
            <a:fillRect/>
          </a:stretch>
        </p:blipFill>
        <p:spPr>
          <a:xfrm>
            <a:off x="9974984" y="-51907"/>
            <a:ext cx="2217016" cy="6858000"/>
          </a:xfrm>
          <a:prstGeom prst="rect">
            <a:avLst/>
          </a:prstGeom>
        </p:spPr>
      </p:pic>
    </p:spTree>
    <p:extLst>
      <p:ext uri="{BB962C8B-B14F-4D97-AF65-F5344CB8AC3E}">
        <p14:creationId xmlns:p14="http://schemas.microsoft.com/office/powerpoint/2010/main" val="2977757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77F0-EAF4-4A26-8337-308C095C66BB}"/>
              </a:ext>
            </a:extLst>
          </p:cNvPr>
          <p:cNvSpPr>
            <a:spLocks noGrp="1"/>
          </p:cNvSpPr>
          <p:nvPr>
            <p:ph type="title"/>
          </p:nvPr>
        </p:nvSpPr>
        <p:spPr>
          <a:xfrm>
            <a:off x="479471" y="187930"/>
            <a:ext cx="11861736" cy="822124"/>
          </a:xfrm>
        </p:spPr>
        <p:txBody>
          <a:bodyPr lIns="0" tIns="0" rIns="0" bIns="0" anchor="t" anchorCtr="0">
            <a:noAutofit/>
          </a:bodyPr>
          <a:lstStyle/>
          <a:p>
            <a:pPr>
              <a:lnSpc>
                <a:spcPct val="114000"/>
              </a:lnSpc>
            </a:pPr>
            <a:r>
              <a:rPr lang="en-US" sz="2400">
                <a:latin typeface="Source Sans Pro" panose="020B0503030403020204" pitchFamily="34" charset="0"/>
              </a:rPr>
              <a:t>Session 3</a:t>
            </a:r>
            <a:br>
              <a:rPr lang="en-US" sz="2400">
                <a:latin typeface="Source Sans Pro" panose="020B0503030403020204" pitchFamily="34" charset="0"/>
              </a:rPr>
            </a:br>
            <a:r>
              <a:rPr lang="en-US" sz="2400">
                <a:latin typeface="Source Sans Pro" panose="020B0503030403020204" pitchFamily="34" charset="0"/>
              </a:rPr>
              <a:t>   </a:t>
            </a:r>
            <a:r>
              <a:rPr lang="en-US" sz="2400">
                <a:solidFill>
                  <a:schemeClr val="bg1"/>
                </a:solidFill>
                <a:latin typeface="Source Sans Pro" panose="020B0503030403020204" pitchFamily="34" charset="0"/>
              </a:rPr>
              <a:t>Addressing Lung Cancer Biomarker Testing Through Project ECHO</a:t>
            </a:r>
            <a:br>
              <a:rPr lang="en-US" sz="2400">
                <a:solidFill>
                  <a:schemeClr val="bg1"/>
                </a:solidFill>
                <a:latin typeface="Source Sans Pro" panose="020B0503030403020204" pitchFamily="34" charset="0"/>
              </a:rPr>
            </a:br>
            <a:endParaRPr lang="en-US" sz="2400">
              <a:latin typeface="Source Sans Pro" panose="020B0503030403020204" pitchFamily="34" charset="0"/>
            </a:endParaRPr>
          </a:p>
        </p:txBody>
      </p:sp>
      <p:cxnSp>
        <p:nvCxnSpPr>
          <p:cNvPr id="7" name="Straight Connector 6">
            <a:extLst>
              <a:ext uri="{FF2B5EF4-FFF2-40B4-BE49-F238E27FC236}">
                <a16:creationId xmlns:a16="http://schemas.microsoft.com/office/drawing/2014/main" id="{EF9DCF3D-2445-41DC-9F90-5D099BDC4992}"/>
              </a:ext>
            </a:extLst>
          </p:cNvPr>
          <p:cNvCxnSpPr/>
          <p:nvPr/>
        </p:nvCxnSpPr>
        <p:spPr>
          <a:xfrm>
            <a:off x="1452020" y="1921199"/>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D471B4-E17C-453D-B76B-F399FCDAEF23}"/>
              </a:ext>
            </a:extLst>
          </p:cNvPr>
          <p:cNvCxnSpPr/>
          <p:nvPr/>
        </p:nvCxnSpPr>
        <p:spPr>
          <a:xfrm>
            <a:off x="1360127" y="3473100"/>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80AE07-7CB5-4DD5-A253-8EBD117328A4}"/>
              </a:ext>
            </a:extLst>
          </p:cNvPr>
          <p:cNvCxnSpPr/>
          <p:nvPr/>
        </p:nvCxnSpPr>
        <p:spPr>
          <a:xfrm>
            <a:off x="1393992" y="2838232"/>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8ACAC-43B6-45DB-95EC-36242C848725}"/>
              </a:ext>
            </a:extLst>
          </p:cNvPr>
          <p:cNvCxnSpPr/>
          <p:nvPr/>
        </p:nvCxnSpPr>
        <p:spPr>
          <a:xfrm>
            <a:off x="1360127" y="4205391"/>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9BBE90E-BDA6-4393-8072-5EDF5AE3D8DD}"/>
              </a:ext>
            </a:extLst>
          </p:cNvPr>
          <p:cNvGrpSpPr/>
          <p:nvPr/>
        </p:nvGrpSpPr>
        <p:grpSpPr>
          <a:xfrm>
            <a:off x="1525502" y="2108907"/>
            <a:ext cx="514606" cy="462958"/>
            <a:chOff x="1786525" y="2238136"/>
            <a:chExt cx="578329" cy="482846"/>
          </a:xfrm>
        </p:grpSpPr>
        <p:sp>
          <p:nvSpPr>
            <p:cNvPr id="17" name="Freeform: Shape 16">
              <a:extLst>
                <a:ext uri="{FF2B5EF4-FFF2-40B4-BE49-F238E27FC236}">
                  <a16:creationId xmlns:a16="http://schemas.microsoft.com/office/drawing/2014/main" id="{283FB1C8-84EA-4FF0-A855-1E568FF0CF7D}"/>
                </a:ext>
              </a:extLst>
            </p:cNvPr>
            <p:cNvSpPr/>
            <p:nvPr/>
          </p:nvSpPr>
          <p:spPr>
            <a:xfrm>
              <a:off x="2293416" y="2327076"/>
              <a:ext cx="71438" cy="264319"/>
            </a:xfrm>
            <a:custGeom>
              <a:avLst/>
              <a:gdLst>
                <a:gd name="connsiteX0" fmla="*/ 42077 w 71437"/>
                <a:gd name="connsiteY0" fmla="*/ 143589 h 264318"/>
                <a:gd name="connsiteX1" fmla="*/ 0 w 71437"/>
                <a:gd name="connsiteY1" fmla="*/ 244316 h 264318"/>
                <a:gd name="connsiteX2" fmla="*/ 18717 w 71437"/>
                <a:gd name="connsiteY2" fmla="*/ 265748 h 264318"/>
                <a:gd name="connsiteX3" fmla="*/ 23146 w 71437"/>
                <a:gd name="connsiteY3" fmla="*/ 0 h 264318"/>
                <a:gd name="connsiteX4" fmla="*/ 1714 w 71437"/>
                <a:gd name="connsiteY4" fmla="*/ 18431 h 264318"/>
                <a:gd name="connsiteX5" fmla="*/ 42077 w 71437"/>
                <a:gd name="connsiteY5" fmla="*/ 143589 h 2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 h="264318">
                  <a:moveTo>
                    <a:pt x="42077" y="143589"/>
                  </a:moveTo>
                  <a:cubicBezTo>
                    <a:pt x="39436" y="180861"/>
                    <a:pt x="24657" y="216241"/>
                    <a:pt x="0" y="244316"/>
                  </a:cubicBezTo>
                  <a:lnTo>
                    <a:pt x="18717" y="265748"/>
                  </a:lnTo>
                  <a:cubicBezTo>
                    <a:pt x="87339" y="191093"/>
                    <a:pt x="89243" y="76900"/>
                    <a:pt x="23146" y="0"/>
                  </a:cubicBezTo>
                  <a:lnTo>
                    <a:pt x="1714" y="18431"/>
                  </a:lnTo>
                  <a:cubicBezTo>
                    <a:pt x="31270" y="53127"/>
                    <a:pt x="45794" y="98164"/>
                    <a:pt x="42077" y="143589"/>
                  </a:cubicBezTo>
                  <a:close/>
                </a:path>
              </a:pathLst>
            </a:custGeom>
            <a:solidFill>
              <a:srgbClr val="BC3345"/>
            </a:solidFill>
            <a:ln w="714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282787E-59FB-4F29-A5E2-9006D32187F0}"/>
                </a:ext>
              </a:extLst>
            </p:cNvPr>
            <p:cNvSpPr/>
            <p:nvPr/>
          </p:nvSpPr>
          <p:spPr>
            <a:xfrm>
              <a:off x="2251125" y="2364938"/>
              <a:ext cx="50006" cy="178594"/>
            </a:xfrm>
            <a:custGeom>
              <a:avLst/>
              <a:gdLst>
                <a:gd name="connsiteX0" fmla="*/ 27361 w 50006"/>
                <a:gd name="connsiteY0" fmla="*/ 101441 h 178593"/>
                <a:gd name="connsiteX1" fmla="*/ 4000 w 50006"/>
                <a:gd name="connsiteY1" fmla="*/ 162306 h 178593"/>
                <a:gd name="connsiteX2" fmla="*/ 22860 w 50006"/>
                <a:gd name="connsiteY2" fmla="*/ 184237 h 178593"/>
                <a:gd name="connsiteX3" fmla="*/ 21431 w 50006"/>
                <a:gd name="connsiteY3" fmla="*/ 0 h 178593"/>
                <a:gd name="connsiteX4" fmla="*/ 0 w 50006"/>
                <a:gd name="connsiteY4" fmla="*/ 18431 h 178593"/>
                <a:gd name="connsiteX5" fmla="*/ 27361 w 50006"/>
                <a:gd name="connsiteY5" fmla="*/ 101441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27361" y="101441"/>
                  </a:moveTo>
                  <a:cubicBezTo>
                    <a:pt x="25705" y="123580"/>
                    <a:pt x="17582" y="144745"/>
                    <a:pt x="4000" y="162306"/>
                  </a:cubicBezTo>
                  <a:lnTo>
                    <a:pt x="22860" y="184237"/>
                  </a:lnTo>
                  <a:cubicBezTo>
                    <a:pt x="67930" y="130893"/>
                    <a:pt x="67323" y="52639"/>
                    <a:pt x="21431" y="0"/>
                  </a:cubicBezTo>
                  <a:lnTo>
                    <a:pt x="0" y="18431"/>
                  </a:lnTo>
                  <a:cubicBezTo>
                    <a:pt x="19813" y="41352"/>
                    <a:pt x="29662" y="71231"/>
                    <a:pt x="27361" y="101441"/>
                  </a:cubicBezTo>
                  <a:close/>
                </a:path>
              </a:pathLst>
            </a:custGeom>
            <a:solidFill>
              <a:srgbClr val="BC3345"/>
            </a:solidFill>
            <a:ln w="714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9F8FC10-8DF9-4CE8-BE3C-349646886135}"/>
                </a:ext>
              </a:extLst>
            </p:cNvPr>
            <p:cNvSpPr/>
            <p:nvPr/>
          </p:nvSpPr>
          <p:spPr>
            <a:xfrm>
              <a:off x="1786525" y="2327647"/>
              <a:ext cx="71438" cy="264319"/>
            </a:xfrm>
            <a:custGeom>
              <a:avLst/>
              <a:gdLst>
                <a:gd name="connsiteX0" fmla="*/ 52762 w 71437"/>
                <a:gd name="connsiteY0" fmla="*/ 265462 h 264318"/>
                <a:gd name="connsiteX1" fmla="*/ 71479 w 71437"/>
                <a:gd name="connsiteY1" fmla="*/ 244031 h 264318"/>
                <a:gd name="connsiteX2" fmla="*/ 69765 w 71437"/>
                <a:gd name="connsiteY2" fmla="*/ 18431 h 264318"/>
                <a:gd name="connsiteX3" fmla="*/ 48333 w 71437"/>
                <a:gd name="connsiteY3" fmla="*/ 0 h 264318"/>
                <a:gd name="connsiteX4" fmla="*/ 52762 w 71437"/>
                <a:gd name="connsiteY4" fmla="*/ 265748 h 26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264318">
                  <a:moveTo>
                    <a:pt x="52762" y="265462"/>
                  </a:moveTo>
                  <a:lnTo>
                    <a:pt x="71479" y="244031"/>
                  </a:lnTo>
                  <a:cubicBezTo>
                    <a:pt x="14883" y="179722"/>
                    <a:pt x="14152" y="83593"/>
                    <a:pt x="69765" y="18431"/>
                  </a:cubicBezTo>
                  <a:lnTo>
                    <a:pt x="48333" y="0"/>
                  </a:lnTo>
                  <a:cubicBezTo>
                    <a:pt x="-17764" y="76900"/>
                    <a:pt x="-15860" y="191093"/>
                    <a:pt x="52762" y="265748"/>
                  </a:cubicBezTo>
                  <a:close/>
                </a:path>
              </a:pathLst>
            </a:custGeom>
            <a:solidFill>
              <a:srgbClr val="BC3345"/>
            </a:solidFill>
            <a:ln w="714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D199CD8-1D3C-4DFC-832C-22D192CE46B8}"/>
                </a:ext>
              </a:extLst>
            </p:cNvPr>
            <p:cNvSpPr/>
            <p:nvPr/>
          </p:nvSpPr>
          <p:spPr>
            <a:xfrm>
              <a:off x="1843613" y="2364938"/>
              <a:ext cx="50006" cy="178594"/>
            </a:xfrm>
            <a:custGeom>
              <a:avLst/>
              <a:gdLst>
                <a:gd name="connsiteX0" fmla="*/ 461 w 50006"/>
                <a:gd name="connsiteY0" fmla="*/ 103584 h 178593"/>
                <a:gd name="connsiteX1" fmla="*/ 33465 w 50006"/>
                <a:gd name="connsiteY1" fmla="*/ 184237 h 178593"/>
                <a:gd name="connsiteX2" fmla="*/ 52324 w 50006"/>
                <a:gd name="connsiteY2" fmla="*/ 162306 h 178593"/>
                <a:gd name="connsiteX3" fmla="*/ 56396 w 50006"/>
                <a:gd name="connsiteY3" fmla="*/ 18431 h 178593"/>
                <a:gd name="connsiteX4" fmla="*/ 34965 w 50006"/>
                <a:gd name="connsiteY4" fmla="*/ 0 h 178593"/>
                <a:gd name="connsiteX5" fmla="*/ 461 w 50006"/>
                <a:gd name="connsiteY5" fmla="*/ 10358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461" y="103584"/>
                  </a:moveTo>
                  <a:cubicBezTo>
                    <a:pt x="2588" y="133298"/>
                    <a:pt x="14152" y="161556"/>
                    <a:pt x="33465" y="184237"/>
                  </a:cubicBezTo>
                  <a:lnTo>
                    <a:pt x="52324" y="162306"/>
                  </a:lnTo>
                  <a:cubicBezTo>
                    <a:pt x="19273" y="119489"/>
                    <a:pt x="20977" y="59310"/>
                    <a:pt x="56396" y="18431"/>
                  </a:cubicBezTo>
                  <a:lnTo>
                    <a:pt x="34965" y="0"/>
                  </a:lnTo>
                  <a:cubicBezTo>
                    <a:pt x="9841" y="28391"/>
                    <a:pt x="-2620" y="65799"/>
                    <a:pt x="461" y="103584"/>
                  </a:cubicBezTo>
                  <a:close/>
                </a:path>
              </a:pathLst>
            </a:custGeom>
            <a:solidFill>
              <a:srgbClr val="BC3345"/>
            </a:solidFill>
            <a:ln w="714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5DB7EFB-68BD-4F09-9655-5DE0259D4C01}"/>
                </a:ext>
              </a:extLst>
            </p:cNvPr>
            <p:cNvSpPr/>
            <p:nvPr/>
          </p:nvSpPr>
          <p:spPr>
            <a:xfrm>
              <a:off x="1943372" y="2442376"/>
              <a:ext cx="264319" cy="278606"/>
            </a:xfrm>
            <a:custGeom>
              <a:avLst/>
              <a:gdLst>
                <a:gd name="connsiteX0" fmla="*/ 148733 w 264318"/>
                <a:gd name="connsiteY0" fmla="*/ 248460 h 278606"/>
                <a:gd name="connsiteX1" fmla="*/ 148733 w 264318"/>
                <a:gd name="connsiteY1" fmla="*/ 181094 h 278606"/>
                <a:gd name="connsiteX2" fmla="*/ 259104 w 264318"/>
                <a:gd name="connsiteY2" fmla="*/ 55221 h 278606"/>
                <a:gd name="connsiteX3" fmla="*/ 259104 w 264318"/>
                <a:gd name="connsiteY3" fmla="*/ 0 h 278606"/>
                <a:gd name="connsiteX4" fmla="*/ 226028 w 264318"/>
                <a:gd name="connsiteY4" fmla="*/ 0 h 278606"/>
                <a:gd name="connsiteX5" fmla="*/ 226028 w 264318"/>
                <a:gd name="connsiteY5" fmla="*/ 55221 h 278606"/>
                <a:gd name="connsiteX6" fmla="*/ 132159 w 264318"/>
                <a:gd name="connsiteY6" fmla="*/ 149090 h 278606"/>
                <a:gd name="connsiteX7" fmla="*/ 38291 w 264318"/>
                <a:gd name="connsiteY7" fmla="*/ 55221 h 278606"/>
                <a:gd name="connsiteX8" fmla="*/ 38291 w 264318"/>
                <a:gd name="connsiteY8" fmla="*/ 0 h 278606"/>
                <a:gd name="connsiteX9" fmla="*/ 5215 w 264318"/>
                <a:gd name="connsiteY9" fmla="*/ 0 h 278606"/>
                <a:gd name="connsiteX10" fmla="*/ 5215 w 264318"/>
                <a:gd name="connsiteY10" fmla="*/ 55221 h 278606"/>
                <a:gd name="connsiteX11" fmla="*/ 115586 w 264318"/>
                <a:gd name="connsiteY11" fmla="*/ 181094 h 278606"/>
                <a:gd name="connsiteX12" fmla="*/ 115586 w 264318"/>
                <a:gd name="connsiteY12" fmla="*/ 248460 h 278606"/>
                <a:gd name="connsiteX13" fmla="*/ 0 w 264318"/>
                <a:gd name="connsiteY13" fmla="*/ 248460 h 278606"/>
                <a:gd name="connsiteX14" fmla="*/ 0 w 264318"/>
                <a:gd name="connsiteY14" fmla="*/ 281535 h 278606"/>
                <a:gd name="connsiteX15" fmla="*/ 265033 w 264318"/>
                <a:gd name="connsiteY15" fmla="*/ 281535 h 278606"/>
                <a:gd name="connsiteX16" fmla="*/ 265033 w 264318"/>
                <a:gd name="connsiteY16" fmla="*/ 24846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318" h="278606">
                  <a:moveTo>
                    <a:pt x="148733" y="248460"/>
                  </a:moveTo>
                  <a:lnTo>
                    <a:pt x="148733" y="181094"/>
                  </a:lnTo>
                  <a:cubicBezTo>
                    <a:pt x="211896" y="172777"/>
                    <a:pt x="259111" y="118930"/>
                    <a:pt x="259104" y="55221"/>
                  </a:cubicBezTo>
                  <a:lnTo>
                    <a:pt x="259104" y="0"/>
                  </a:lnTo>
                  <a:lnTo>
                    <a:pt x="226028" y="0"/>
                  </a:lnTo>
                  <a:lnTo>
                    <a:pt x="226028" y="55221"/>
                  </a:lnTo>
                  <a:cubicBezTo>
                    <a:pt x="226028" y="107063"/>
                    <a:pt x="184002" y="149090"/>
                    <a:pt x="132159" y="149090"/>
                  </a:cubicBezTo>
                  <a:cubicBezTo>
                    <a:pt x="80317" y="149090"/>
                    <a:pt x="38291" y="107063"/>
                    <a:pt x="38291" y="55221"/>
                  </a:cubicBezTo>
                  <a:lnTo>
                    <a:pt x="38291" y="0"/>
                  </a:lnTo>
                  <a:lnTo>
                    <a:pt x="5215" y="0"/>
                  </a:lnTo>
                  <a:lnTo>
                    <a:pt x="5215" y="55221"/>
                  </a:lnTo>
                  <a:cubicBezTo>
                    <a:pt x="5207" y="118930"/>
                    <a:pt x="52422" y="172777"/>
                    <a:pt x="115586" y="181094"/>
                  </a:cubicBezTo>
                  <a:lnTo>
                    <a:pt x="115586" y="248460"/>
                  </a:lnTo>
                  <a:lnTo>
                    <a:pt x="0" y="248460"/>
                  </a:lnTo>
                  <a:lnTo>
                    <a:pt x="0" y="281535"/>
                  </a:lnTo>
                  <a:lnTo>
                    <a:pt x="265033" y="281535"/>
                  </a:lnTo>
                  <a:lnTo>
                    <a:pt x="265033" y="248460"/>
                  </a:lnTo>
                  <a:close/>
                </a:path>
              </a:pathLst>
            </a:custGeom>
            <a:solidFill>
              <a:srgbClr val="BC3345"/>
            </a:solidFill>
            <a:ln w="714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BE100F4-BB93-424A-8203-D46D84CD5A16}"/>
                </a:ext>
              </a:extLst>
            </p:cNvPr>
            <p:cNvSpPr/>
            <p:nvPr/>
          </p:nvSpPr>
          <p:spPr>
            <a:xfrm>
              <a:off x="2003736" y="2238136"/>
              <a:ext cx="142875" cy="328613"/>
            </a:xfrm>
            <a:custGeom>
              <a:avLst/>
              <a:gdLst>
                <a:gd name="connsiteX0" fmla="*/ 71796 w 142875"/>
                <a:gd name="connsiteY0" fmla="*/ 331256 h 328612"/>
                <a:gd name="connsiteX1" fmla="*/ 143234 w 142875"/>
                <a:gd name="connsiteY1" fmla="*/ 259819 h 328612"/>
                <a:gd name="connsiteX2" fmla="*/ 143233 w 142875"/>
                <a:gd name="connsiteY2" fmla="*/ 259461 h 328612"/>
                <a:gd name="connsiteX3" fmla="*/ 88369 w 142875"/>
                <a:gd name="connsiteY3" fmla="*/ 259461 h 328612"/>
                <a:gd name="connsiteX4" fmla="*/ 88369 w 142875"/>
                <a:gd name="connsiteY4" fmla="*/ 237387 h 328612"/>
                <a:gd name="connsiteX5" fmla="*/ 143590 w 142875"/>
                <a:gd name="connsiteY5" fmla="*/ 237387 h 328612"/>
                <a:gd name="connsiteX6" fmla="*/ 143590 w 142875"/>
                <a:gd name="connsiteY6" fmla="*/ 204240 h 328612"/>
                <a:gd name="connsiteX7" fmla="*/ 88369 w 142875"/>
                <a:gd name="connsiteY7" fmla="*/ 204240 h 328612"/>
                <a:gd name="connsiteX8" fmla="*/ 88369 w 142875"/>
                <a:gd name="connsiteY8" fmla="*/ 182166 h 328612"/>
                <a:gd name="connsiteX9" fmla="*/ 143590 w 142875"/>
                <a:gd name="connsiteY9" fmla="*/ 182166 h 328612"/>
                <a:gd name="connsiteX10" fmla="*/ 143590 w 142875"/>
                <a:gd name="connsiteY10" fmla="*/ 149090 h 328612"/>
                <a:gd name="connsiteX11" fmla="*/ 88369 w 142875"/>
                <a:gd name="connsiteY11" fmla="*/ 149090 h 328612"/>
                <a:gd name="connsiteX12" fmla="*/ 88369 w 142875"/>
                <a:gd name="connsiteY12" fmla="*/ 127016 h 328612"/>
                <a:gd name="connsiteX13" fmla="*/ 143590 w 142875"/>
                <a:gd name="connsiteY13" fmla="*/ 127016 h 328612"/>
                <a:gd name="connsiteX14" fmla="*/ 143590 w 142875"/>
                <a:gd name="connsiteY14" fmla="*/ 94083 h 328612"/>
                <a:gd name="connsiteX15" fmla="*/ 88369 w 142875"/>
                <a:gd name="connsiteY15" fmla="*/ 94083 h 328612"/>
                <a:gd name="connsiteX16" fmla="*/ 88369 w 142875"/>
                <a:gd name="connsiteY16" fmla="*/ 71795 h 328612"/>
                <a:gd name="connsiteX17" fmla="*/ 143590 w 142875"/>
                <a:gd name="connsiteY17" fmla="*/ 71795 h 328612"/>
                <a:gd name="connsiteX18" fmla="*/ 71796 w 142875"/>
                <a:gd name="connsiteY18" fmla="*/ 0 h 328612"/>
                <a:gd name="connsiteX19" fmla="*/ 1 w 142875"/>
                <a:gd name="connsiteY19" fmla="*/ 71795 h 328612"/>
                <a:gd name="connsiteX20" fmla="*/ 1 w 142875"/>
                <a:gd name="connsiteY20" fmla="*/ 259461 h 328612"/>
                <a:gd name="connsiteX21" fmla="*/ 71079 w 142875"/>
                <a:gd name="connsiteY21" fmla="*/ 331256 h 328612"/>
                <a:gd name="connsiteX22" fmla="*/ 71796 w 142875"/>
                <a:gd name="connsiteY22" fmla="*/ 331256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2875" h="328612">
                  <a:moveTo>
                    <a:pt x="71796" y="331256"/>
                  </a:moveTo>
                  <a:cubicBezTo>
                    <a:pt x="111249" y="331256"/>
                    <a:pt x="143234" y="299273"/>
                    <a:pt x="143234" y="259819"/>
                  </a:cubicBezTo>
                  <a:cubicBezTo>
                    <a:pt x="143234" y="259700"/>
                    <a:pt x="143234" y="259580"/>
                    <a:pt x="143233" y="259461"/>
                  </a:cubicBezTo>
                  <a:lnTo>
                    <a:pt x="88369" y="259461"/>
                  </a:lnTo>
                  <a:lnTo>
                    <a:pt x="88369" y="237387"/>
                  </a:lnTo>
                  <a:lnTo>
                    <a:pt x="143590" y="237387"/>
                  </a:lnTo>
                  <a:lnTo>
                    <a:pt x="143590" y="204240"/>
                  </a:lnTo>
                  <a:lnTo>
                    <a:pt x="88369" y="204240"/>
                  </a:lnTo>
                  <a:lnTo>
                    <a:pt x="88369" y="182166"/>
                  </a:lnTo>
                  <a:lnTo>
                    <a:pt x="143590" y="182166"/>
                  </a:lnTo>
                  <a:lnTo>
                    <a:pt x="143590" y="149090"/>
                  </a:lnTo>
                  <a:lnTo>
                    <a:pt x="88369" y="149090"/>
                  </a:lnTo>
                  <a:lnTo>
                    <a:pt x="88369" y="127016"/>
                  </a:lnTo>
                  <a:lnTo>
                    <a:pt x="143590" y="127016"/>
                  </a:lnTo>
                  <a:lnTo>
                    <a:pt x="143590" y="94083"/>
                  </a:lnTo>
                  <a:lnTo>
                    <a:pt x="88369" y="94083"/>
                  </a:lnTo>
                  <a:lnTo>
                    <a:pt x="88369" y="71795"/>
                  </a:lnTo>
                  <a:lnTo>
                    <a:pt x="143590" y="71795"/>
                  </a:lnTo>
                  <a:cubicBezTo>
                    <a:pt x="143590" y="32143"/>
                    <a:pt x="111447" y="0"/>
                    <a:pt x="71796" y="0"/>
                  </a:cubicBezTo>
                  <a:cubicBezTo>
                    <a:pt x="32144" y="0"/>
                    <a:pt x="1" y="32143"/>
                    <a:pt x="1" y="71795"/>
                  </a:cubicBezTo>
                  <a:lnTo>
                    <a:pt x="1" y="259461"/>
                  </a:lnTo>
                  <a:cubicBezTo>
                    <a:pt x="-197" y="298915"/>
                    <a:pt x="31626" y="331058"/>
                    <a:pt x="71079" y="331256"/>
                  </a:cubicBezTo>
                  <a:cubicBezTo>
                    <a:pt x="71318" y="331257"/>
                    <a:pt x="71557" y="331257"/>
                    <a:pt x="71796" y="331256"/>
                  </a:cubicBezTo>
                  <a:close/>
                </a:path>
              </a:pathLst>
            </a:custGeom>
            <a:solidFill>
              <a:srgbClr val="BC3345"/>
            </a:solidFill>
            <a:ln w="7144"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DFFEA654-48BA-44F2-A871-2296818D9F77}"/>
              </a:ext>
            </a:extLst>
          </p:cNvPr>
          <p:cNvGrpSpPr/>
          <p:nvPr/>
        </p:nvGrpSpPr>
        <p:grpSpPr>
          <a:xfrm>
            <a:off x="1530959" y="3669502"/>
            <a:ext cx="501433" cy="381400"/>
            <a:chOff x="1791985" y="4032198"/>
            <a:chExt cx="571501" cy="400050"/>
          </a:xfrm>
        </p:grpSpPr>
        <p:sp>
          <p:nvSpPr>
            <p:cNvPr id="27" name="Freeform: Shape 26">
              <a:extLst>
                <a:ext uri="{FF2B5EF4-FFF2-40B4-BE49-F238E27FC236}">
                  <a16:creationId xmlns:a16="http://schemas.microsoft.com/office/drawing/2014/main" id="{DB376037-B23F-4C7B-9BD4-347284EE18F6}"/>
                </a:ext>
              </a:extLst>
            </p:cNvPr>
            <p:cNvSpPr/>
            <p:nvPr/>
          </p:nvSpPr>
          <p:spPr>
            <a:xfrm>
              <a:off x="1791985" y="4032198"/>
              <a:ext cx="357188" cy="321469"/>
            </a:xfrm>
            <a:custGeom>
              <a:avLst/>
              <a:gdLst>
                <a:gd name="connsiteX0" fmla="*/ 242888 w 357187"/>
                <a:gd name="connsiteY0" fmla="*/ 50006 h 321468"/>
                <a:gd name="connsiteX1" fmla="*/ 357188 w 357187"/>
                <a:gd name="connsiteY1" fmla="*/ 50006 h 321468"/>
                <a:gd name="connsiteX2" fmla="*/ 357188 w 357187"/>
                <a:gd name="connsiteY2" fmla="*/ 28575 h 321468"/>
                <a:gd name="connsiteX3" fmla="*/ 328613 w 357187"/>
                <a:gd name="connsiteY3" fmla="*/ 0 h 321468"/>
                <a:gd name="connsiteX4" fmla="*/ 28575 w 357187"/>
                <a:gd name="connsiteY4" fmla="*/ 0 h 321468"/>
                <a:gd name="connsiteX5" fmla="*/ 0 w 357187"/>
                <a:gd name="connsiteY5" fmla="*/ 28575 h 321468"/>
                <a:gd name="connsiteX6" fmla="*/ 0 w 357187"/>
                <a:gd name="connsiteY6" fmla="*/ 221456 h 321468"/>
                <a:gd name="connsiteX7" fmla="*/ 28575 w 357187"/>
                <a:gd name="connsiteY7" fmla="*/ 250031 h 321468"/>
                <a:gd name="connsiteX8" fmla="*/ 71438 w 357187"/>
                <a:gd name="connsiteY8" fmla="*/ 250031 h 321468"/>
                <a:gd name="connsiteX9" fmla="*/ 71438 w 357187"/>
                <a:gd name="connsiteY9" fmla="*/ 321469 h 321468"/>
                <a:gd name="connsiteX10" fmla="*/ 142875 w 357187"/>
                <a:gd name="connsiteY10" fmla="*/ 250031 h 321468"/>
                <a:gd name="connsiteX11" fmla="*/ 185738 w 357187"/>
                <a:gd name="connsiteY11" fmla="*/ 250031 h 321468"/>
                <a:gd name="connsiteX12" fmla="*/ 185738 w 357187"/>
                <a:gd name="connsiteY12" fmla="*/ 107156 h 321468"/>
                <a:gd name="connsiteX13" fmla="*/ 242888 w 357187"/>
                <a:gd name="connsiteY13" fmla="*/ 50006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87" h="321468">
                  <a:moveTo>
                    <a:pt x="242888" y="50006"/>
                  </a:moveTo>
                  <a:lnTo>
                    <a:pt x="357188" y="50006"/>
                  </a:lnTo>
                  <a:lnTo>
                    <a:pt x="357188" y="28575"/>
                  </a:lnTo>
                  <a:cubicBezTo>
                    <a:pt x="357188" y="12859"/>
                    <a:pt x="344329" y="0"/>
                    <a:pt x="328613" y="0"/>
                  </a:cubicBezTo>
                  <a:lnTo>
                    <a:pt x="28575" y="0"/>
                  </a:lnTo>
                  <a:cubicBezTo>
                    <a:pt x="12859" y="0"/>
                    <a:pt x="0" y="12859"/>
                    <a:pt x="0" y="28575"/>
                  </a:cubicBezTo>
                  <a:lnTo>
                    <a:pt x="0" y="221456"/>
                  </a:lnTo>
                  <a:cubicBezTo>
                    <a:pt x="0" y="237173"/>
                    <a:pt x="12859" y="250031"/>
                    <a:pt x="28575" y="250031"/>
                  </a:cubicBezTo>
                  <a:lnTo>
                    <a:pt x="71438" y="250031"/>
                  </a:lnTo>
                  <a:lnTo>
                    <a:pt x="71438" y="321469"/>
                  </a:lnTo>
                  <a:lnTo>
                    <a:pt x="142875" y="250031"/>
                  </a:lnTo>
                  <a:lnTo>
                    <a:pt x="185738" y="250031"/>
                  </a:lnTo>
                  <a:lnTo>
                    <a:pt x="185738" y="107156"/>
                  </a:lnTo>
                  <a:cubicBezTo>
                    <a:pt x="185738" y="75724"/>
                    <a:pt x="211455" y="50006"/>
                    <a:pt x="242888" y="50006"/>
                  </a:cubicBezTo>
                  <a:close/>
                </a:path>
              </a:pathLst>
            </a:custGeom>
            <a:solidFill>
              <a:srgbClr val="BC3345"/>
            </a:solidFill>
            <a:ln w="714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EA82231-5573-452F-8E20-817B4D17E943}"/>
                </a:ext>
              </a:extLst>
            </p:cNvPr>
            <p:cNvSpPr/>
            <p:nvPr/>
          </p:nvSpPr>
          <p:spPr>
            <a:xfrm>
              <a:off x="2006298" y="4110779"/>
              <a:ext cx="357188" cy="321469"/>
            </a:xfrm>
            <a:custGeom>
              <a:avLst/>
              <a:gdLst>
                <a:gd name="connsiteX0" fmla="*/ 328613 w 357187"/>
                <a:gd name="connsiteY0" fmla="*/ 0 h 321468"/>
                <a:gd name="connsiteX1" fmla="*/ 28575 w 357187"/>
                <a:gd name="connsiteY1" fmla="*/ 0 h 321468"/>
                <a:gd name="connsiteX2" fmla="*/ 0 w 357187"/>
                <a:gd name="connsiteY2" fmla="*/ 28575 h 321468"/>
                <a:gd name="connsiteX3" fmla="*/ 0 w 357187"/>
                <a:gd name="connsiteY3" fmla="*/ 221456 h 321468"/>
                <a:gd name="connsiteX4" fmla="*/ 28575 w 357187"/>
                <a:gd name="connsiteY4" fmla="*/ 250031 h 321468"/>
                <a:gd name="connsiteX5" fmla="*/ 214313 w 357187"/>
                <a:gd name="connsiteY5" fmla="*/ 250031 h 321468"/>
                <a:gd name="connsiteX6" fmla="*/ 285750 w 357187"/>
                <a:gd name="connsiteY6" fmla="*/ 321469 h 321468"/>
                <a:gd name="connsiteX7" fmla="*/ 285750 w 357187"/>
                <a:gd name="connsiteY7" fmla="*/ 250031 h 321468"/>
                <a:gd name="connsiteX8" fmla="*/ 328613 w 357187"/>
                <a:gd name="connsiteY8" fmla="*/ 250031 h 321468"/>
                <a:gd name="connsiteX9" fmla="*/ 357188 w 357187"/>
                <a:gd name="connsiteY9" fmla="*/ 221456 h 321468"/>
                <a:gd name="connsiteX10" fmla="*/ 357188 w 357187"/>
                <a:gd name="connsiteY10" fmla="*/ 28575 h 321468"/>
                <a:gd name="connsiteX11" fmla="*/ 328613 w 357187"/>
                <a:gd name="connsiteY11"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87" h="321468">
                  <a:moveTo>
                    <a:pt x="328613" y="0"/>
                  </a:moveTo>
                  <a:lnTo>
                    <a:pt x="28575" y="0"/>
                  </a:lnTo>
                  <a:cubicBezTo>
                    <a:pt x="12859" y="0"/>
                    <a:pt x="0" y="12859"/>
                    <a:pt x="0" y="28575"/>
                  </a:cubicBezTo>
                  <a:lnTo>
                    <a:pt x="0" y="221456"/>
                  </a:lnTo>
                  <a:cubicBezTo>
                    <a:pt x="0" y="237172"/>
                    <a:pt x="12859" y="250031"/>
                    <a:pt x="28575" y="250031"/>
                  </a:cubicBezTo>
                  <a:lnTo>
                    <a:pt x="214313" y="250031"/>
                  </a:lnTo>
                  <a:lnTo>
                    <a:pt x="285750" y="321469"/>
                  </a:lnTo>
                  <a:lnTo>
                    <a:pt x="285750" y="250031"/>
                  </a:lnTo>
                  <a:lnTo>
                    <a:pt x="328613" y="250031"/>
                  </a:lnTo>
                  <a:cubicBezTo>
                    <a:pt x="344329" y="250031"/>
                    <a:pt x="357188" y="237172"/>
                    <a:pt x="357188" y="221456"/>
                  </a:cubicBezTo>
                  <a:lnTo>
                    <a:pt x="357188" y="28575"/>
                  </a:lnTo>
                  <a:cubicBezTo>
                    <a:pt x="357188" y="12859"/>
                    <a:pt x="344329" y="0"/>
                    <a:pt x="328613" y="0"/>
                  </a:cubicBezTo>
                  <a:close/>
                </a:path>
              </a:pathLst>
            </a:custGeom>
            <a:solidFill>
              <a:srgbClr val="BC3345"/>
            </a:solidFill>
            <a:ln w="7144"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76363976-781B-4C76-AD79-53C3AB47233E}"/>
              </a:ext>
            </a:extLst>
          </p:cNvPr>
          <p:cNvCxnSpPr/>
          <p:nvPr/>
        </p:nvCxnSpPr>
        <p:spPr>
          <a:xfrm>
            <a:off x="1348920" y="5027780"/>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BBF66F3-C8F2-4376-B35E-2B5DF7B208B8}"/>
              </a:ext>
            </a:extLst>
          </p:cNvPr>
          <p:cNvGrpSpPr/>
          <p:nvPr/>
        </p:nvGrpSpPr>
        <p:grpSpPr>
          <a:xfrm>
            <a:off x="1539509" y="4373798"/>
            <a:ext cx="457200" cy="457200"/>
            <a:chOff x="2417763" y="1800225"/>
            <a:chExt cx="549275" cy="525463"/>
          </a:xfrm>
        </p:grpSpPr>
        <p:sp>
          <p:nvSpPr>
            <p:cNvPr id="31" name="Freeform 15">
              <a:extLst>
                <a:ext uri="{FF2B5EF4-FFF2-40B4-BE49-F238E27FC236}">
                  <a16:creationId xmlns:a16="http://schemas.microsoft.com/office/drawing/2014/main" id="{6E26EE48-3EAF-44A7-86C1-DD9C80631B4C}"/>
                </a:ext>
              </a:extLst>
            </p:cNvPr>
            <p:cNvSpPr>
              <a:spLocks noChangeArrowheads="1"/>
            </p:cNvSpPr>
            <p:nvPr/>
          </p:nvSpPr>
          <p:spPr bwMode="auto">
            <a:xfrm>
              <a:off x="2417763" y="1800225"/>
              <a:ext cx="549275" cy="438150"/>
            </a:xfrm>
            <a:custGeom>
              <a:avLst/>
              <a:gdLst>
                <a:gd name="T0" fmla="*/ 51 w 1525"/>
                <a:gd name="T1" fmla="*/ 0 h 1217"/>
                <a:gd name="T2" fmla="*/ 51 w 1525"/>
                <a:gd name="T3" fmla="*/ 0 h 1217"/>
                <a:gd name="T4" fmla="*/ 1472 w 1525"/>
                <a:gd name="T5" fmla="*/ 0 h 1217"/>
                <a:gd name="T6" fmla="*/ 1524 w 1525"/>
                <a:gd name="T7" fmla="*/ 52 h 1217"/>
                <a:gd name="T8" fmla="*/ 1524 w 1525"/>
                <a:gd name="T9" fmla="*/ 1164 h 1217"/>
                <a:gd name="T10" fmla="*/ 1472 w 1525"/>
                <a:gd name="T11" fmla="*/ 1216 h 1217"/>
                <a:gd name="T12" fmla="*/ 51 w 1525"/>
                <a:gd name="T13" fmla="*/ 1216 h 1217"/>
                <a:gd name="T14" fmla="*/ 0 w 1525"/>
                <a:gd name="T15" fmla="*/ 1164 h 1217"/>
                <a:gd name="T16" fmla="*/ 0 w 1525"/>
                <a:gd name="T17" fmla="*/ 52 h 1217"/>
                <a:gd name="T18" fmla="*/ 51 w 1525"/>
                <a:gd name="T1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5" h="1217">
                  <a:moveTo>
                    <a:pt x="51" y="0"/>
                  </a:moveTo>
                  <a:lnTo>
                    <a:pt x="51" y="0"/>
                  </a:lnTo>
                  <a:cubicBezTo>
                    <a:pt x="1472" y="0"/>
                    <a:pt x="1472" y="0"/>
                    <a:pt x="1472" y="0"/>
                  </a:cubicBezTo>
                  <a:cubicBezTo>
                    <a:pt x="1506" y="0"/>
                    <a:pt x="1524" y="17"/>
                    <a:pt x="1524" y="52"/>
                  </a:cubicBezTo>
                  <a:cubicBezTo>
                    <a:pt x="1524" y="1164"/>
                    <a:pt x="1524" y="1164"/>
                    <a:pt x="1524" y="1164"/>
                  </a:cubicBezTo>
                  <a:cubicBezTo>
                    <a:pt x="1524" y="1181"/>
                    <a:pt x="1506" y="1216"/>
                    <a:pt x="1472" y="1216"/>
                  </a:cubicBezTo>
                  <a:cubicBezTo>
                    <a:pt x="51" y="1216"/>
                    <a:pt x="51" y="1216"/>
                    <a:pt x="51" y="1216"/>
                  </a:cubicBezTo>
                  <a:cubicBezTo>
                    <a:pt x="17" y="1216"/>
                    <a:pt x="0" y="1181"/>
                    <a:pt x="0" y="1164"/>
                  </a:cubicBezTo>
                  <a:cubicBezTo>
                    <a:pt x="0" y="52"/>
                    <a:pt x="0" y="52"/>
                    <a:pt x="0" y="52"/>
                  </a:cubicBezTo>
                  <a:cubicBezTo>
                    <a:pt x="0" y="17"/>
                    <a:pt x="17" y="0"/>
                    <a:pt x="51" y="0"/>
                  </a:cubicBezTo>
                </a:path>
              </a:pathLst>
            </a:custGeom>
            <a:noFill/>
            <a:ln w="25400" cap="flat">
              <a:solidFill>
                <a:srgbClr val="BC33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Line 16">
              <a:extLst>
                <a:ext uri="{FF2B5EF4-FFF2-40B4-BE49-F238E27FC236}">
                  <a16:creationId xmlns:a16="http://schemas.microsoft.com/office/drawing/2014/main" id="{E2F8495F-4EB4-4389-A23B-1474FD895366}"/>
                </a:ext>
              </a:extLst>
            </p:cNvPr>
            <p:cNvSpPr>
              <a:spLocks noChangeShapeType="1"/>
            </p:cNvSpPr>
            <p:nvPr/>
          </p:nvSpPr>
          <p:spPr bwMode="auto">
            <a:xfrm>
              <a:off x="2417763" y="2114550"/>
              <a:ext cx="549275" cy="1588"/>
            </a:xfrm>
            <a:prstGeom prst="line">
              <a:avLst/>
            </a:prstGeom>
            <a:noFill/>
            <a:ln w="25400" cap="flat">
              <a:solidFill>
                <a:srgbClr val="BC33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Freeform 17">
              <a:extLst>
                <a:ext uri="{FF2B5EF4-FFF2-40B4-BE49-F238E27FC236}">
                  <a16:creationId xmlns:a16="http://schemas.microsoft.com/office/drawing/2014/main" id="{13D7CA42-4AF0-401E-B07B-6FD3EE3317B6}"/>
                </a:ext>
              </a:extLst>
            </p:cNvPr>
            <p:cNvSpPr>
              <a:spLocks noChangeArrowheads="1"/>
            </p:cNvSpPr>
            <p:nvPr/>
          </p:nvSpPr>
          <p:spPr bwMode="auto">
            <a:xfrm>
              <a:off x="2670175" y="2144713"/>
              <a:ext cx="42863" cy="61912"/>
            </a:xfrm>
            <a:custGeom>
              <a:avLst/>
              <a:gdLst>
                <a:gd name="T0" fmla="*/ 120 w 121"/>
                <a:gd name="T1" fmla="*/ 85 h 172"/>
                <a:gd name="T2" fmla="*/ 120 w 121"/>
                <a:gd name="T3" fmla="*/ 85 h 172"/>
                <a:gd name="T4" fmla="*/ 0 w 121"/>
                <a:gd name="T5" fmla="*/ 85 h 172"/>
                <a:gd name="T6" fmla="*/ 120 w 121"/>
                <a:gd name="T7" fmla="*/ 85 h 172"/>
              </a:gdLst>
              <a:ahLst/>
              <a:cxnLst>
                <a:cxn ang="0">
                  <a:pos x="T0" y="T1"/>
                </a:cxn>
                <a:cxn ang="0">
                  <a:pos x="T2" y="T3"/>
                </a:cxn>
                <a:cxn ang="0">
                  <a:pos x="T4" y="T5"/>
                </a:cxn>
                <a:cxn ang="0">
                  <a:pos x="T6" y="T7"/>
                </a:cxn>
              </a:cxnLst>
              <a:rect l="0" t="0" r="r" b="b"/>
              <a:pathLst>
                <a:path w="121" h="172">
                  <a:moveTo>
                    <a:pt x="120" y="85"/>
                  </a:moveTo>
                  <a:lnTo>
                    <a:pt x="120" y="85"/>
                  </a:lnTo>
                  <a:cubicBezTo>
                    <a:pt x="120" y="171"/>
                    <a:pt x="0" y="171"/>
                    <a:pt x="0" y="85"/>
                  </a:cubicBezTo>
                  <a:cubicBezTo>
                    <a:pt x="0" y="0"/>
                    <a:pt x="120" y="0"/>
                    <a:pt x="120" y="85"/>
                  </a:cubicBezTo>
                </a:path>
              </a:pathLst>
            </a:custGeom>
            <a:noFill/>
            <a:ln w="25400" cap="flat">
              <a:solidFill>
                <a:srgbClr val="BC33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18">
              <a:extLst>
                <a:ext uri="{FF2B5EF4-FFF2-40B4-BE49-F238E27FC236}">
                  <a16:creationId xmlns:a16="http://schemas.microsoft.com/office/drawing/2014/main" id="{8C17D2E0-B2E5-448F-911B-A5D9AF855997}"/>
                </a:ext>
              </a:extLst>
            </p:cNvPr>
            <p:cNvSpPr>
              <a:spLocks noChangeArrowheads="1"/>
            </p:cNvSpPr>
            <p:nvPr/>
          </p:nvSpPr>
          <p:spPr bwMode="auto">
            <a:xfrm>
              <a:off x="2578100" y="2236788"/>
              <a:ext cx="38100" cy="85725"/>
            </a:xfrm>
            <a:custGeom>
              <a:avLst/>
              <a:gdLst>
                <a:gd name="T0" fmla="*/ 103 w 104"/>
                <a:gd name="T1" fmla="*/ 0 h 240"/>
                <a:gd name="T2" fmla="*/ 103 w 104"/>
                <a:gd name="T3" fmla="*/ 0 h 240"/>
                <a:gd name="T4" fmla="*/ 103 w 104"/>
                <a:gd name="T5" fmla="*/ 119 h 240"/>
                <a:gd name="T6" fmla="*/ 0 w 104"/>
                <a:gd name="T7" fmla="*/ 239 h 240"/>
              </a:gdLst>
              <a:ahLst/>
              <a:cxnLst>
                <a:cxn ang="0">
                  <a:pos x="T0" y="T1"/>
                </a:cxn>
                <a:cxn ang="0">
                  <a:pos x="T2" y="T3"/>
                </a:cxn>
                <a:cxn ang="0">
                  <a:pos x="T4" y="T5"/>
                </a:cxn>
                <a:cxn ang="0">
                  <a:pos x="T6" y="T7"/>
                </a:cxn>
              </a:cxnLst>
              <a:rect l="0" t="0" r="r" b="b"/>
              <a:pathLst>
                <a:path w="104" h="240">
                  <a:moveTo>
                    <a:pt x="103" y="0"/>
                  </a:moveTo>
                  <a:lnTo>
                    <a:pt x="103" y="0"/>
                  </a:lnTo>
                  <a:cubicBezTo>
                    <a:pt x="103" y="119"/>
                    <a:pt x="103" y="119"/>
                    <a:pt x="103" y="119"/>
                  </a:cubicBezTo>
                  <a:cubicBezTo>
                    <a:pt x="103" y="119"/>
                    <a:pt x="103" y="239"/>
                    <a:pt x="0" y="239"/>
                  </a:cubicBezTo>
                </a:path>
              </a:pathLst>
            </a:custGeom>
            <a:noFill/>
            <a:ln w="25400" cap="flat">
              <a:solidFill>
                <a:srgbClr val="BC33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Freeform 19">
              <a:extLst>
                <a:ext uri="{FF2B5EF4-FFF2-40B4-BE49-F238E27FC236}">
                  <a16:creationId xmlns:a16="http://schemas.microsoft.com/office/drawing/2014/main" id="{EB5EC240-089B-4CD9-A7EE-F0A56F9851F2}"/>
                </a:ext>
              </a:extLst>
            </p:cNvPr>
            <p:cNvSpPr>
              <a:spLocks noChangeArrowheads="1"/>
            </p:cNvSpPr>
            <p:nvPr/>
          </p:nvSpPr>
          <p:spPr bwMode="auto">
            <a:xfrm>
              <a:off x="2770188" y="2236788"/>
              <a:ext cx="36512" cy="85725"/>
            </a:xfrm>
            <a:custGeom>
              <a:avLst/>
              <a:gdLst>
                <a:gd name="T0" fmla="*/ 0 w 103"/>
                <a:gd name="T1" fmla="*/ 0 h 240"/>
                <a:gd name="T2" fmla="*/ 0 w 103"/>
                <a:gd name="T3" fmla="*/ 0 h 240"/>
                <a:gd name="T4" fmla="*/ 0 w 103"/>
                <a:gd name="T5" fmla="*/ 119 h 240"/>
                <a:gd name="T6" fmla="*/ 102 w 103"/>
                <a:gd name="T7" fmla="*/ 239 h 240"/>
              </a:gdLst>
              <a:ahLst/>
              <a:cxnLst>
                <a:cxn ang="0">
                  <a:pos x="T0" y="T1"/>
                </a:cxn>
                <a:cxn ang="0">
                  <a:pos x="T2" y="T3"/>
                </a:cxn>
                <a:cxn ang="0">
                  <a:pos x="T4" y="T5"/>
                </a:cxn>
                <a:cxn ang="0">
                  <a:pos x="T6" y="T7"/>
                </a:cxn>
              </a:cxnLst>
              <a:rect l="0" t="0" r="r" b="b"/>
              <a:pathLst>
                <a:path w="103" h="240">
                  <a:moveTo>
                    <a:pt x="0" y="0"/>
                  </a:moveTo>
                  <a:lnTo>
                    <a:pt x="0" y="0"/>
                  </a:lnTo>
                  <a:cubicBezTo>
                    <a:pt x="0" y="119"/>
                    <a:pt x="0" y="119"/>
                    <a:pt x="0" y="119"/>
                  </a:cubicBezTo>
                  <a:cubicBezTo>
                    <a:pt x="0" y="119"/>
                    <a:pt x="0" y="239"/>
                    <a:pt x="102" y="239"/>
                  </a:cubicBezTo>
                </a:path>
              </a:pathLst>
            </a:custGeom>
            <a:noFill/>
            <a:ln w="25400" cap="flat">
              <a:solidFill>
                <a:srgbClr val="BC33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20">
              <a:extLst>
                <a:ext uri="{FF2B5EF4-FFF2-40B4-BE49-F238E27FC236}">
                  <a16:creationId xmlns:a16="http://schemas.microsoft.com/office/drawing/2014/main" id="{238F84D9-24DD-4FDD-8CEC-32544C9848AE}"/>
                </a:ext>
              </a:extLst>
            </p:cNvPr>
            <p:cNvSpPr>
              <a:spLocks noChangeShapeType="1"/>
            </p:cNvSpPr>
            <p:nvPr/>
          </p:nvSpPr>
          <p:spPr bwMode="auto">
            <a:xfrm>
              <a:off x="2522538" y="2324100"/>
              <a:ext cx="338137" cy="1588"/>
            </a:xfrm>
            <a:prstGeom prst="line">
              <a:avLst/>
            </a:prstGeom>
            <a:noFill/>
            <a:ln w="25400" cap="flat">
              <a:solidFill>
                <a:srgbClr val="BC334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Freeform 21">
              <a:extLst>
                <a:ext uri="{FF2B5EF4-FFF2-40B4-BE49-F238E27FC236}">
                  <a16:creationId xmlns:a16="http://schemas.microsoft.com/office/drawing/2014/main" id="{99F548EA-08A0-443A-ABC4-13DF5753EBE2}"/>
                </a:ext>
              </a:extLst>
            </p:cNvPr>
            <p:cNvSpPr>
              <a:spLocks noChangeArrowheads="1"/>
            </p:cNvSpPr>
            <p:nvPr/>
          </p:nvSpPr>
          <p:spPr bwMode="auto">
            <a:xfrm>
              <a:off x="2652713" y="2274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25400" cap="flat">
              <a:solidFill>
                <a:srgbClr val="BC33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22">
              <a:extLst>
                <a:ext uri="{FF2B5EF4-FFF2-40B4-BE49-F238E27FC236}">
                  <a16:creationId xmlns:a16="http://schemas.microsoft.com/office/drawing/2014/main" id="{5FFFEA77-3CAD-4530-AF3F-F14946DAA7B4}"/>
                </a:ext>
              </a:extLst>
            </p:cNvPr>
            <p:cNvSpPr>
              <a:spLocks noChangeArrowheads="1"/>
            </p:cNvSpPr>
            <p:nvPr/>
          </p:nvSpPr>
          <p:spPr bwMode="auto">
            <a:xfrm>
              <a:off x="2689225" y="22748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25400" cap="flat">
              <a:solidFill>
                <a:srgbClr val="BC33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23">
              <a:extLst>
                <a:ext uri="{FF2B5EF4-FFF2-40B4-BE49-F238E27FC236}">
                  <a16:creationId xmlns:a16="http://schemas.microsoft.com/office/drawing/2014/main" id="{F79DAFF1-B167-4727-9155-182A2BBE2C0F}"/>
                </a:ext>
              </a:extLst>
            </p:cNvPr>
            <p:cNvSpPr>
              <a:spLocks noChangeArrowheads="1"/>
            </p:cNvSpPr>
            <p:nvPr/>
          </p:nvSpPr>
          <p:spPr bwMode="auto">
            <a:xfrm>
              <a:off x="2732088" y="2274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25400" cap="flat">
              <a:solidFill>
                <a:srgbClr val="BC334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40" name="Group 39">
            <a:extLst>
              <a:ext uri="{FF2B5EF4-FFF2-40B4-BE49-F238E27FC236}">
                <a16:creationId xmlns:a16="http://schemas.microsoft.com/office/drawing/2014/main" id="{82B9F5AB-1BDF-4B86-9A1C-B4A49DC72B06}"/>
              </a:ext>
            </a:extLst>
          </p:cNvPr>
          <p:cNvGrpSpPr/>
          <p:nvPr/>
        </p:nvGrpSpPr>
        <p:grpSpPr>
          <a:xfrm>
            <a:off x="1454109" y="5813746"/>
            <a:ext cx="572111" cy="459169"/>
            <a:chOff x="4241800" y="1860550"/>
            <a:chExt cx="720725" cy="561975"/>
          </a:xfrm>
          <a:solidFill>
            <a:srgbClr val="BC3345"/>
          </a:solidFill>
        </p:grpSpPr>
        <p:sp>
          <p:nvSpPr>
            <p:cNvPr id="41" name="Freeform 42">
              <a:extLst>
                <a:ext uri="{FF2B5EF4-FFF2-40B4-BE49-F238E27FC236}">
                  <a16:creationId xmlns:a16="http://schemas.microsoft.com/office/drawing/2014/main" id="{CFEAF3A7-A709-4468-871A-FB60DDE6E4B7}"/>
                </a:ext>
              </a:extLst>
            </p:cNvPr>
            <p:cNvSpPr>
              <a:spLocks noChangeArrowheads="1"/>
            </p:cNvSpPr>
            <p:nvPr/>
          </p:nvSpPr>
          <p:spPr bwMode="auto">
            <a:xfrm>
              <a:off x="4241800" y="1860550"/>
              <a:ext cx="720725" cy="561975"/>
            </a:xfrm>
            <a:custGeom>
              <a:avLst/>
              <a:gdLst>
                <a:gd name="T0" fmla="*/ 223 w 2004"/>
                <a:gd name="T1" fmla="*/ 1558 h 1559"/>
                <a:gd name="T2" fmla="*/ 188 w 2004"/>
                <a:gd name="T3" fmla="*/ 1267 h 1559"/>
                <a:gd name="T4" fmla="*/ 0 w 2004"/>
                <a:gd name="T5" fmla="*/ 1199 h 1559"/>
                <a:gd name="T6" fmla="*/ 86 w 2004"/>
                <a:gd name="T7" fmla="*/ 240 h 1559"/>
                <a:gd name="T8" fmla="*/ 582 w 2004"/>
                <a:gd name="T9" fmla="*/ 69 h 1559"/>
                <a:gd name="T10" fmla="*/ 1917 w 2004"/>
                <a:gd name="T11" fmla="*/ 0 h 1559"/>
                <a:gd name="T12" fmla="*/ 2003 w 2004"/>
                <a:gd name="T13" fmla="*/ 942 h 1559"/>
                <a:gd name="T14" fmla="*/ 1814 w 2004"/>
                <a:gd name="T15" fmla="*/ 1027 h 1559"/>
                <a:gd name="T16" fmla="*/ 1780 w 2004"/>
                <a:gd name="T17" fmla="*/ 1319 h 1559"/>
                <a:gd name="T18" fmla="*/ 1420 w 2004"/>
                <a:gd name="T19" fmla="*/ 1027 h 1559"/>
                <a:gd name="T20" fmla="*/ 1420 w 2004"/>
                <a:gd name="T21" fmla="*/ 1199 h 1559"/>
                <a:gd name="T22" fmla="*/ 582 w 2004"/>
                <a:gd name="T23" fmla="*/ 1267 h 1559"/>
                <a:gd name="T24" fmla="*/ 223 w 2004"/>
                <a:gd name="T25" fmla="*/ 1558 h 1559"/>
                <a:gd name="T26" fmla="*/ 86 w 2004"/>
                <a:gd name="T27" fmla="*/ 309 h 1559"/>
                <a:gd name="T28" fmla="*/ 68 w 2004"/>
                <a:gd name="T29" fmla="*/ 1199 h 1559"/>
                <a:gd name="T30" fmla="*/ 223 w 2004"/>
                <a:gd name="T31" fmla="*/ 1199 h 1559"/>
                <a:gd name="T32" fmla="*/ 257 w 2004"/>
                <a:gd name="T33" fmla="*/ 1455 h 1559"/>
                <a:gd name="T34" fmla="*/ 565 w 2004"/>
                <a:gd name="T35" fmla="*/ 1199 h 1559"/>
                <a:gd name="T36" fmla="*/ 1352 w 2004"/>
                <a:gd name="T37" fmla="*/ 1199 h 1559"/>
                <a:gd name="T38" fmla="*/ 667 w 2004"/>
                <a:gd name="T39" fmla="*/ 1027 h 1559"/>
                <a:gd name="T40" fmla="*/ 582 w 2004"/>
                <a:gd name="T41" fmla="*/ 309 h 1559"/>
                <a:gd name="T42" fmla="*/ 1437 w 2004"/>
                <a:gd name="T43" fmla="*/ 959 h 1559"/>
                <a:gd name="T44" fmla="*/ 1455 w 2004"/>
                <a:gd name="T45" fmla="*/ 976 h 1559"/>
                <a:gd name="T46" fmla="*/ 1746 w 2004"/>
                <a:gd name="T47" fmla="*/ 993 h 1559"/>
                <a:gd name="T48" fmla="*/ 1917 w 2004"/>
                <a:gd name="T49" fmla="*/ 959 h 1559"/>
                <a:gd name="T50" fmla="*/ 1934 w 2004"/>
                <a:gd name="T51" fmla="*/ 69 h 1559"/>
                <a:gd name="T52" fmla="*/ 667 w 2004"/>
                <a:gd name="T53" fmla="*/ 52 h 1559"/>
                <a:gd name="T54" fmla="*/ 650 w 2004"/>
                <a:gd name="T55" fmla="*/ 69 h 1559"/>
                <a:gd name="T56" fmla="*/ 667 w 2004"/>
                <a:gd name="T57" fmla="*/ 959 h 1559"/>
                <a:gd name="T58" fmla="*/ 1284 w 2004"/>
                <a:gd name="T59" fmla="*/ 890 h 1559"/>
                <a:gd name="T60" fmla="*/ 1232 w 2004"/>
                <a:gd name="T61" fmla="*/ 822 h 1559"/>
                <a:gd name="T62" fmla="*/ 1352 w 2004"/>
                <a:gd name="T63" fmla="*/ 822 h 1559"/>
                <a:gd name="T64" fmla="*/ 1284 w 2004"/>
                <a:gd name="T65" fmla="*/ 719 h 1559"/>
                <a:gd name="T66" fmla="*/ 1267 w 2004"/>
                <a:gd name="T67" fmla="*/ 702 h 1559"/>
                <a:gd name="T68" fmla="*/ 1267 w 2004"/>
                <a:gd name="T69" fmla="*/ 565 h 1559"/>
                <a:gd name="T70" fmla="*/ 1301 w 2004"/>
                <a:gd name="T71" fmla="*/ 514 h 1559"/>
                <a:gd name="T72" fmla="*/ 1437 w 2004"/>
                <a:gd name="T73" fmla="*/ 360 h 1559"/>
                <a:gd name="T74" fmla="*/ 1147 w 2004"/>
                <a:gd name="T75" fmla="*/ 309 h 1559"/>
                <a:gd name="T76" fmla="*/ 1130 w 2004"/>
                <a:gd name="T77" fmla="*/ 326 h 1559"/>
                <a:gd name="T78" fmla="*/ 1095 w 2004"/>
                <a:gd name="T79" fmla="*/ 274 h 1559"/>
                <a:gd name="T80" fmla="*/ 1284 w 2004"/>
                <a:gd name="T81" fmla="*/ 172 h 1559"/>
                <a:gd name="T82" fmla="*/ 1489 w 2004"/>
                <a:gd name="T83" fmla="*/ 360 h 1559"/>
                <a:gd name="T84" fmla="*/ 1335 w 2004"/>
                <a:gd name="T85" fmla="*/ 565 h 1559"/>
                <a:gd name="T86" fmla="*/ 1318 w 2004"/>
                <a:gd name="T87" fmla="*/ 685 h 1559"/>
                <a:gd name="T88" fmla="*/ 1284 w 2004"/>
                <a:gd name="T89" fmla="*/ 719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4" h="1559">
                  <a:moveTo>
                    <a:pt x="223" y="1558"/>
                  </a:moveTo>
                  <a:lnTo>
                    <a:pt x="223" y="1558"/>
                  </a:lnTo>
                  <a:cubicBezTo>
                    <a:pt x="205" y="1558"/>
                    <a:pt x="188" y="1541"/>
                    <a:pt x="188" y="1524"/>
                  </a:cubicBezTo>
                  <a:cubicBezTo>
                    <a:pt x="188" y="1267"/>
                    <a:pt x="188" y="1267"/>
                    <a:pt x="188" y="1267"/>
                  </a:cubicBezTo>
                  <a:cubicBezTo>
                    <a:pt x="86" y="1267"/>
                    <a:pt x="86" y="1267"/>
                    <a:pt x="86" y="1267"/>
                  </a:cubicBezTo>
                  <a:cubicBezTo>
                    <a:pt x="34" y="1267"/>
                    <a:pt x="0" y="1233"/>
                    <a:pt x="0" y="1199"/>
                  </a:cubicBezTo>
                  <a:cubicBezTo>
                    <a:pt x="0" y="326"/>
                    <a:pt x="0" y="326"/>
                    <a:pt x="0" y="326"/>
                  </a:cubicBezTo>
                  <a:cubicBezTo>
                    <a:pt x="0" y="274"/>
                    <a:pt x="34" y="240"/>
                    <a:pt x="86" y="240"/>
                  </a:cubicBezTo>
                  <a:cubicBezTo>
                    <a:pt x="582" y="240"/>
                    <a:pt x="582" y="240"/>
                    <a:pt x="582" y="240"/>
                  </a:cubicBezTo>
                  <a:cubicBezTo>
                    <a:pt x="582" y="69"/>
                    <a:pt x="582" y="69"/>
                    <a:pt x="582" y="69"/>
                  </a:cubicBezTo>
                  <a:cubicBezTo>
                    <a:pt x="582" y="35"/>
                    <a:pt x="616" y="0"/>
                    <a:pt x="667" y="0"/>
                  </a:cubicBezTo>
                  <a:cubicBezTo>
                    <a:pt x="1917" y="0"/>
                    <a:pt x="1917" y="0"/>
                    <a:pt x="1917" y="0"/>
                  </a:cubicBezTo>
                  <a:cubicBezTo>
                    <a:pt x="1968" y="0"/>
                    <a:pt x="2003" y="35"/>
                    <a:pt x="2003" y="69"/>
                  </a:cubicBezTo>
                  <a:cubicBezTo>
                    <a:pt x="2003" y="942"/>
                    <a:pt x="2003" y="942"/>
                    <a:pt x="2003" y="942"/>
                  </a:cubicBezTo>
                  <a:cubicBezTo>
                    <a:pt x="2003" y="993"/>
                    <a:pt x="1968" y="1027"/>
                    <a:pt x="1917" y="1027"/>
                  </a:cubicBezTo>
                  <a:cubicBezTo>
                    <a:pt x="1814" y="1027"/>
                    <a:pt x="1814" y="1027"/>
                    <a:pt x="1814" y="1027"/>
                  </a:cubicBezTo>
                  <a:cubicBezTo>
                    <a:pt x="1814" y="1284"/>
                    <a:pt x="1814" y="1284"/>
                    <a:pt x="1814" y="1284"/>
                  </a:cubicBezTo>
                  <a:cubicBezTo>
                    <a:pt x="1814" y="1301"/>
                    <a:pt x="1797" y="1319"/>
                    <a:pt x="1780" y="1319"/>
                  </a:cubicBezTo>
                  <a:cubicBezTo>
                    <a:pt x="1763" y="1319"/>
                    <a:pt x="1763" y="1319"/>
                    <a:pt x="1763" y="1319"/>
                  </a:cubicBezTo>
                  <a:cubicBezTo>
                    <a:pt x="1420" y="1027"/>
                    <a:pt x="1420" y="1027"/>
                    <a:pt x="1420" y="1027"/>
                  </a:cubicBezTo>
                  <a:lnTo>
                    <a:pt x="1420" y="1027"/>
                  </a:lnTo>
                  <a:cubicBezTo>
                    <a:pt x="1420" y="1199"/>
                    <a:pt x="1420" y="1199"/>
                    <a:pt x="1420" y="1199"/>
                  </a:cubicBezTo>
                  <a:cubicBezTo>
                    <a:pt x="1420" y="1233"/>
                    <a:pt x="1387" y="1267"/>
                    <a:pt x="1335" y="1267"/>
                  </a:cubicBezTo>
                  <a:cubicBezTo>
                    <a:pt x="582" y="1267"/>
                    <a:pt x="582" y="1267"/>
                    <a:pt x="582" y="1267"/>
                  </a:cubicBezTo>
                  <a:cubicBezTo>
                    <a:pt x="257" y="1558"/>
                    <a:pt x="257" y="1558"/>
                    <a:pt x="257" y="1558"/>
                  </a:cubicBezTo>
                  <a:cubicBezTo>
                    <a:pt x="240" y="1558"/>
                    <a:pt x="240" y="1558"/>
                    <a:pt x="223" y="1558"/>
                  </a:cubicBezTo>
                  <a:close/>
                  <a:moveTo>
                    <a:pt x="86" y="309"/>
                  </a:moveTo>
                  <a:lnTo>
                    <a:pt x="86" y="309"/>
                  </a:lnTo>
                  <a:cubicBezTo>
                    <a:pt x="68" y="309"/>
                    <a:pt x="68" y="309"/>
                    <a:pt x="68" y="326"/>
                  </a:cubicBezTo>
                  <a:cubicBezTo>
                    <a:pt x="68" y="1199"/>
                    <a:pt x="68" y="1199"/>
                    <a:pt x="68" y="1199"/>
                  </a:cubicBezTo>
                  <a:cubicBezTo>
                    <a:pt x="68" y="1199"/>
                    <a:pt x="68" y="1199"/>
                    <a:pt x="86" y="1199"/>
                  </a:cubicBezTo>
                  <a:cubicBezTo>
                    <a:pt x="223" y="1199"/>
                    <a:pt x="223" y="1199"/>
                    <a:pt x="223" y="1199"/>
                  </a:cubicBezTo>
                  <a:cubicBezTo>
                    <a:pt x="240" y="1199"/>
                    <a:pt x="257" y="1216"/>
                    <a:pt x="257" y="1233"/>
                  </a:cubicBezTo>
                  <a:cubicBezTo>
                    <a:pt x="257" y="1455"/>
                    <a:pt x="257" y="1455"/>
                    <a:pt x="257" y="1455"/>
                  </a:cubicBezTo>
                  <a:cubicBezTo>
                    <a:pt x="547" y="1216"/>
                    <a:pt x="547" y="1216"/>
                    <a:pt x="547" y="1216"/>
                  </a:cubicBezTo>
                  <a:lnTo>
                    <a:pt x="565" y="1199"/>
                  </a:lnTo>
                  <a:cubicBezTo>
                    <a:pt x="1335" y="1199"/>
                    <a:pt x="1335" y="1199"/>
                    <a:pt x="1335" y="1199"/>
                  </a:cubicBezTo>
                  <a:cubicBezTo>
                    <a:pt x="1352" y="1199"/>
                    <a:pt x="1352" y="1199"/>
                    <a:pt x="1352" y="1199"/>
                  </a:cubicBezTo>
                  <a:cubicBezTo>
                    <a:pt x="1352" y="1027"/>
                    <a:pt x="1352" y="1027"/>
                    <a:pt x="1352" y="1027"/>
                  </a:cubicBezTo>
                  <a:cubicBezTo>
                    <a:pt x="667" y="1027"/>
                    <a:pt x="667" y="1027"/>
                    <a:pt x="667" y="1027"/>
                  </a:cubicBezTo>
                  <a:cubicBezTo>
                    <a:pt x="616" y="1027"/>
                    <a:pt x="582" y="993"/>
                    <a:pt x="582" y="942"/>
                  </a:cubicBezTo>
                  <a:cubicBezTo>
                    <a:pt x="582" y="309"/>
                    <a:pt x="582" y="309"/>
                    <a:pt x="582" y="309"/>
                  </a:cubicBezTo>
                  <a:cubicBezTo>
                    <a:pt x="86" y="309"/>
                    <a:pt x="86" y="309"/>
                    <a:pt x="86" y="309"/>
                  </a:cubicBezTo>
                  <a:close/>
                  <a:moveTo>
                    <a:pt x="1437" y="959"/>
                  </a:moveTo>
                  <a:lnTo>
                    <a:pt x="1437" y="959"/>
                  </a:lnTo>
                  <a:cubicBezTo>
                    <a:pt x="1437" y="959"/>
                    <a:pt x="1455" y="959"/>
                    <a:pt x="1455" y="976"/>
                  </a:cubicBezTo>
                  <a:cubicBezTo>
                    <a:pt x="1746" y="1216"/>
                    <a:pt x="1746" y="1216"/>
                    <a:pt x="1746" y="1216"/>
                  </a:cubicBezTo>
                  <a:cubicBezTo>
                    <a:pt x="1746" y="993"/>
                    <a:pt x="1746" y="993"/>
                    <a:pt x="1746" y="993"/>
                  </a:cubicBezTo>
                  <a:cubicBezTo>
                    <a:pt x="1746" y="976"/>
                    <a:pt x="1763" y="959"/>
                    <a:pt x="1780" y="959"/>
                  </a:cubicBezTo>
                  <a:cubicBezTo>
                    <a:pt x="1917" y="959"/>
                    <a:pt x="1917" y="959"/>
                    <a:pt x="1917" y="959"/>
                  </a:cubicBezTo>
                  <a:cubicBezTo>
                    <a:pt x="1934" y="959"/>
                    <a:pt x="1934" y="959"/>
                    <a:pt x="1934" y="942"/>
                  </a:cubicBezTo>
                  <a:cubicBezTo>
                    <a:pt x="1934" y="69"/>
                    <a:pt x="1934" y="69"/>
                    <a:pt x="1934" y="69"/>
                  </a:cubicBezTo>
                  <a:cubicBezTo>
                    <a:pt x="1934" y="69"/>
                    <a:pt x="1934" y="52"/>
                    <a:pt x="1917" y="52"/>
                  </a:cubicBezTo>
                  <a:cubicBezTo>
                    <a:pt x="667" y="52"/>
                    <a:pt x="667" y="52"/>
                    <a:pt x="667" y="52"/>
                  </a:cubicBezTo>
                  <a:cubicBezTo>
                    <a:pt x="650" y="52"/>
                    <a:pt x="650" y="69"/>
                    <a:pt x="650" y="69"/>
                  </a:cubicBezTo>
                  <a:lnTo>
                    <a:pt x="650" y="69"/>
                  </a:lnTo>
                  <a:cubicBezTo>
                    <a:pt x="650" y="942"/>
                    <a:pt x="650" y="942"/>
                    <a:pt x="650" y="942"/>
                  </a:cubicBezTo>
                  <a:cubicBezTo>
                    <a:pt x="650" y="959"/>
                    <a:pt x="650" y="959"/>
                    <a:pt x="667" y="959"/>
                  </a:cubicBezTo>
                  <a:lnTo>
                    <a:pt x="1437" y="959"/>
                  </a:lnTo>
                  <a:close/>
                  <a:moveTo>
                    <a:pt x="1284" y="890"/>
                  </a:moveTo>
                  <a:lnTo>
                    <a:pt x="1284" y="890"/>
                  </a:lnTo>
                  <a:cubicBezTo>
                    <a:pt x="1267" y="890"/>
                    <a:pt x="1232" y="856"/>
                    <a:pt x="1232" y="822"/>
                  </a:cubicBezTo>
                  <a:cubicBezTo>
                    <a:pt x="1232" y="788"/>
                    <a:pt x="1267" y="771"/>
                    <a:pt x="1284" y="771"/>
                  </a:cubicBezTo>
                  <a:cubicBezTo>
                    <a:pt x="1318" y="771"/>
                    <a:pt x="1352" y="788"/>
                    <a:pt x="1352" y="822"/>
                  </a:cubicBezTo>
                  <a:cubicBezTo>
                    <a:pt x="1352" y="856"/>
                    <a:pt x="1318" y="890"/>
                    <a:pt x="1284" y="890"/>
                  </a:cubicBezTo>
                  <a:close/>
                  <a:moveTo>
                    <a:pt x="1284" y="719"/>
                  </a:moveTo>
                  <a:lnTo>
                    <a:pt x="1284" y="719"/>
                  </a:lnTo>
                  <a:cubicBezTo>
                    <a:pt x="1284" y="719"/>
                    <a:pt x="1284" y="719"/>
                    <a:pt x="1267" y="702"/>
                  </a:cubicBezTo>
                  <a:lnTo>
                    <a:pt x="1267" y="685"/>
                  </a:lnTo>
                  <a:cubicBezTo>
                    <a:pt x="1267" y="565"/>
                    <a:pt x="1267" y="565"/>
                    <a:pt x="1267" y="565"/>
                  </a:cubicBezTo>
                  <a:cubicBezTo>
                    <a:pt x="1267" y="548"/>
                    <a:pt x="1267" y="548"/>
                    <a:pt x="1267" y="531"/>
                  </a:cubicBezTo>
                  <a:cubicBezTo>
                    <a:pt x="1284" y="531"/>
                    <a:pt x="1301" y="514"/>
                    <a:pt x="1301" y="514"/>
                  </a:cubicBezTo>
                  <a:cubicBezTo>
                    <a:pt x="1335" y="497"/>
                    <a:pt x="1352" y="479"/>
                    <a:pt x="1387" y="463"/>
                  </a:cubicBezTo>
                  <a:cubicBezTo>
                    <a:pt x="1420" y="429"/>
                    <a:pt x="1437" y="394"/>
                    <a:pt x="1437" y="360"/>
                  </a:cubicBezTo>
                  <a:cubicBezTo>
                    <a:pt x="1420" y="292"/>
                    <a:pt x="1352" y="223"/>
                    <a:pt x="1284" y="223"/>
                  </a:cubicBezTo>
                  <a:cubicBezTo>
                    <a:pt x="1232" y="223"/>
                    <a:pt x="1198" y="240"/>
                    <a:pt x="1147" y="309"/>
                  </a:cubicBezTo>
                  <a:cubicBezTo>
                    <a:pt x="1147" y="326"/>
                    <a:pt x="1130" y="326"/>
                    <a:pt x="1130" y="326"/>
                  </a:cubicBezTo>
                  <a:lnTo>
                    <a:pt x="1130" y="326"/>
                  </a:lnTo>
                  <a:cubicBezTo>
                    <a:pt x="1113" y="326"/>
                    <a:pt x="1113" y="326"/>
                    <a:pt x="1113" y="326"/>
                  </a:cubicBezTo>
                  <a:cubicBezTo>
                    <a:pt x="1095" y="309"/>
                    <a:pt x="1078" y="292"/>
                    <a:pt x="1095" y="274"/>
                  </a:cubicBezTo>
                  <a:cubicBezTo>
                    <a:pt x="1147" y="206"/>
                    <a:pt x="1198" y="172"/>
                    <a:pt x="1284" y="172"/>
                  </a:cubicBezTo>
                  <a:lnTo>
                    <a:pt x="1284" y="172"/>
                  </a:lnTo>
                  <a:cubicBezTo>
                    <a:pt x="1301" y="172"/>
                    <a:pt x="1301" y="172"/>
                    <a:pt x="1301" y="172"/>
                  </a:cubicBezTo>
                  <a:cubicBezTo>
                    <a:pt x="1387" y="172"/>
                    <a:pt x="1489" y="240"/>
                    <a:pt x="1489" y="360"/>
                  </a:cubicBezTo>
                  <a:cubicBezTo>
                    <a:pt x="1489" y="411"/>
                    <a:pt x="1472" y="463"/>
                    <a:pt x="1420" y="514"/>
                  </a:cubicBezTo>
                  <a:cubicBezTo>
                    <a:pt x="1404" y="531"/>
                    <a:pt x="1369" y="548"/>
                    <a:pt x="1335" y="565"/>
                  </a:cubicBezTo>
                  <a:cubicBezTo>
                    <a:pt x="1335" y="565"/>
                    <a:pt x="1335" y="582"/>
                    <a:pt x="1318" y="582"/>
                  </a:cubicBezTo>
                  <a:cubicBezTo>
                    <a:pt x="1318" y="685"/>
                    <a:pt x="1318" y="685"/>
                    <a:pt x="1318" y="685"/>
                  </a:cubicBezTo>
                  <a:lnTo>
                    <a:pt x="1318" y="702"/>
                  </a:lnTo>
                  <a:cubicBezTo>
                    <a:pt x="1301" y="719"/>
                    <a:pt x="1301" y="719"/>
                    <a:pt x="1284" y="719"/>
                  </a:cubicBez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43">
              <a:extLst>
                <a:ext uri="{FF2B5EF4-FFF2-40B4-BE49-F238E27FC236}">
                  <a16:creationId xmlns:a16="http://schemas.microsoft.com/office/drawing/2014/main" id="{AF12CC1F-1476-4DDD-9928-614F39DAE37F}"/>
                </a:ext>
              </a:extLst>
            </p:cNvPr>
            <p:cNvSpPr>
              <a:spLocks noChangeArrowheads="1"/>
            </p:cNvSpPr>
            <p:nvPr/>
          </p:nvSpPr>
          <p:spPr bwMode="auto">
            <a:xfrm>
              <a:off x="4248150" y="1860550"/>
              <a:ext cx="709613" cy="561975"/>
            </a:xfrm>
            <a:custGeom>
              <a:avLst/>
              <a:gdLst>
                <a:gd name="T0" fmla="*/ 1267 w 1969"/>
                <a:gd name="T1" fmla="*/ 771 h 1559"/>
                <a:gd name="T2" fmla="*/ 1267 w 1969"/>
                <a:gd name="T3" fmla="*/ 873 h 1559"/>
                <a:gd name="T4" fmla="*/ 1267 w 1969"/>
                <a:gd name="T5" fmla="*/ 771 h 1559"/>
                <a:gd name="T6" fmla="*/ 69 w 1969"/>
                <a:gd name="T7" fmla="*/ 292 h 1559"/>
                <a:gd name="T8" fmla="*/ 565 w 1969"/>
                <a:gd name="T9" fmla="*/ 942 h 1559"/>
                <a:gd name="T10" fmla="*/ 1352 w 1969"/>
                <a:gd name="T11" fmla="*/ 1027 h 1559"/>
                <a:gd name="T12" fmla="*/ 1318 w 1969"/>
                <a:gd name="T13" fmla="*/ 1216 h 1559"/>
                <a:gd name="T14" fmla="*/ 530 w 1969"/>
                <a:gd name="T15" fmla="*/ 1216 h 1559"/>
                <a:gd name="T16" fmla="*/ 240 w 1969"/>
                <a:gd name="T17" fmla="*/ 1233 h 1559"/>
                <a:gd name="T18" fmla="*/ 69 w 1969"/>
                <a:gd name="T19" fmla="*/ 1216 h 1559"/>
                <a:gd name="T20" fmla="*/ 34 w 1969"/>
                <a:gd name="T21" fmla="*/ 326 h 1559"/>
                <a:gd name="T22" fmla="*/ 1267 w 1969"/>
                <a:gd name="T23" fmla="*/ 172 h 1559"/>
                <a:gd name="T24" fmla="*/ 1078 w 1969"/>
                <a:gd name="T25" fmla="*/ 274 h 1559"/>
                <a:gd name="T26" fmla="*/ 1130 w 1969"/>
                <a:gd name="T27" fmla="*/ 309 h 1559"/>
                <a:gd name="T28" fmla="*/ 1420 w 1969"/>
                <a:gd name="T29" fmla="*/ 360 h 1559"/>
                <a:gd name="T30" fmla="*/ 1267 w 1969"/>
                <a:gd name="T31" fmla="*/ 548 h 1559"/>
                <a:gd name="T32" fmla="*/ 1250 w 1969"/>
                <a:gd name="T33" fmla="*/ 685 h 1559"/>
                <a:gd name="T34" fmla="*/ 1301 w 1969"/>
                <a:gd name="T35" fmla="*/ 685 h 1559"/>
                <a:gd name="T36" fmla="*/ 1403 w 1969"/>
                <a:gd name="T37" fmla="*/ 497 h 1559"/>
                <a:gd name="T38" fmla="*/ 1267 w 1969"/>
                <a:gd name="T39" fmla="*/ 172 h 1559"/>
                <a:gd name="T40" fmla="*/ 650 w 1969"/>
                <a:gd name="T41" fmla="*/ 52 h 1559"/>
                <a:gd name="T42" fmla="*/ 1934 w 1969"/>
                <a:gd name="T43" fmla="*/ 69 h 1559"/>
                <a:gd name="T44" fmla="*/ 1900 w 1969"/>
                <a:gd name="T45" fmla="*/ 976 h 1559"/>
                <a:gd name="T46" fmla="*/ 1729 w 1969"/>
                <a:gd name="T47" fmla="*/ 993 h 1559"/>
                <a:gd name="T48" fmla="*/ 1438 w 1969"/>
                <a:gd name="T49" fmla="*/ 976 h 1559"/>
                <a:gd name="T50" fmla="*/ 650 w 1969"/>
                <a:gd name="T51" fmla="*/ 976 h 1559"/>
                <a:gd name="T52" fmla="*/ 616 w 1969"/>
                <a:gd name="T53" fmla="*/ 69 h 1559"/>
                <a:gd name="T54" fmla="*/ 650 w 1969"/>
                <a:gd name="T55" fmla="*/ 0 h 1559"/>
                <a:gd name="T56" fmla="*/ 565 w 1969"/>
                <a:gd name="T57" fmla="*/ 69 h 1559"/>
                <a:gd name="T58" fmla="*/ 69 w 1969"/>
                <a:gd name="T59" fmla="*/ 240 h 1559"/>
                <a:gd name="T60" fmla="*/ 0 w 1969"/>
                <a:gd name="T61" fmla="*/ 1199 h 1559"/>
                <a:gd name="T62" fmla="*/ 188 w 1969"/>
                <a:gd name="T63" fmla="*/ 1267 h 1559"/>
                <a:gd name="T64" fmla="*/ 223 w 1969"/>
                <a:gd name="T65" fmla="*/ 1541 h 1559"/>
                <a:gd name="T66" fmla="*/ 1318 w 1969"/>
                <a:gd name="T67" fmla="*/ 1267 h 1559"/>
                <a:gd name="T68" fmla="*/ 1403 w 1969"/>
                <a:gd name="T69" fmla="*/ 1027 h 1559"/>
                <a:gd name="T70" fmla="*/ 1746 w 1969"/>
                <a:gd name="T71" fmla="*/ 1301 h 1559"/>
                <a:gd name="T72" fmla="*/ 1780 w 1969"/>
                <a:gd name="T73" fmla="*/ 1027 h 1559"/>
                <a:gd name="T74" fmla="*/ 1968 w 1969"/>
                <a:gd name="T75" fmla="*/ 942 h 1559"/>
                <a:gd name="T76" fmla="*/ 1900 w 1969"/>
                <a:gd name="T77" fmla="*/ 0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9" h="1559">
                  <a:moveTo>
                    <a:pt x="1267" y="771"/>
                  </a:moveTo>
                  <a:lnTo>
                    <a:pt x="1267" y="771"/>
                  </a:lnTo>
                  <a:cubicBezTo>
                    <a:pt x="1250" y="771"/>
                    <a:pt x="1233" y="805"/>
                    <a:pt x="1233" y="822"/>
                  </a:cubicBezTo>
                  <a:cubicBezTo>
                    <a:pt x="1233" y="856"/>
                    <a:pt x="1250" y="873"/>
                    <a:pt x="1267" y="873"/>
                  </a:cubicBezTo>
                  <a:cubicBezTo>
                    <a:pt x="1301" y="873"/>
                    <a:pt x="1318" y="856"/>
                    <a:pt x="1318" y="822"/>
                  </a:cubicBezTo>
                  <a:cubicBezTo>
                    <a:pt x="1318" y="805"/>
                    <a:pt x="1301" y="771"/>
                    <a:pt x="1267" y="771"/>
                  </a:cubicBezTo>
                  <a:close/>
                  <a:moveTo>
                    <a:pt x="69" y="292"/>
                  </a:moveTo>
                  <a:lnTo>
                    <a:pt x="69" y="292"/>
                  </a:lnTo>
                  <a:cubicBezTo>
                    <a:pt x="565" y="292"/>
                    <a:pt x="565" y="292"/>
                    <a:pt x="565" y="292"/>
                  </a:cubicBezTo>
                  <a:cubicBezTo>
                    <a:pt x="565" y="942"/>
                    <a:pt x="565" y="942"/>
                    <a:pt x="565" y="942"/>
                  </a:cubicBezTo>
                  <a:cubicBezTo>
                    <a:pt x="565" y="993"/>
                    <a:pt x="599" y="1027"/>
                    <a:pt x="650" y="1027"/>
                  </a:cubicBezTo>
                  <a:cubicBezTo>
                    <a:pt x="1352" y="1027"/>
                    <a:pt x="1352" y="1027"/>
                    <a:pt x="1352" y="1027"/>
                  </a:cubicBezTo>
                  <a:cubicBezTo>
                    <a:pt x="1352" y="1199"/>
                    <a:pt x="1352" y="1199"/>
                    <a:pt x="1352" y="1199"/>
                  </a:cubicBezTo>
                  <a:cubicBezTo>
                    <a:pt x="1352" y="1199"/>
                    <a:pt x="1335" y="1216"/>
                    <a:pt x="1318" y="1216"/>
                  </a:cubicBezTo>
                  <a:cubicBezTo>
                    <a:pt x="548" y="1216"/>
                    <a:pt x="548" y="1216"/>
                    <a:pt x="548" y="1216"/>
                  </a:cubicBezTo>
                  <a:cubicBezTo>
                    <a:pt x="548" y="1216"/>
                    <a:pt x="548" y="1216"/>
                    <a:pt x="530" y="1216"/>
                  </a:cubicBezTo>
                  <a:cubicBezTo>
                    <a:pt x="240" y="1472"/>
                    <a:pt x="240" y="1472"/>
                    <a:pt x="240" y="1472"/>
                  </a:cubicBezTo>
                  <a:cubicBezTo>
                    <a:pt x="240" y="1233"/>
                    <a:pt x="240" y="1233"/>
                    <a:pt x="240" y="1233"/>
                  </a:cubicBezTo>
                  <a:cubicBezTo>
                    <a:pt x="240" y="1233"/>
                    <a:pt x="223" y="1216"/>
                    <a:pt x="206" y="1216"/>
                  </a:cubicBezTo>
                  <a:cubicBezTo>
                    <a:pt x="69" y="1216"/>
                    <a:pt x="69" y="1216"/>
                    <a:pt x="69" y="1216"/>
                  </a:cubicBezTo>
                  <a:cubicBezTo>
                    <a:pt x="51" y="1216"/>
                    <a:pt x="34" y="1199"/>
                    <a:pt x="34" y="1199"/>
                  </a:cubicBezTo>
                  <a:cubicBezTo>
                    <a:pt x="34" y="326"/>
                    <a:pt x="34" y="326"/>
                    <a:pt x="34" y="326"/>
                  </a:cubicBezTo>
                  <a:cubicBezTo>
                    <a:pt x="34" y="309"/>
                    <a:pt x="51" y="292"/>
                    <a:pt x="69" y="292"/>
                  </a:cubicBezTo>
                  <a:close/>
                  <a:moveTo>
                    <a:pt x="1267" y="172"/>
                  </a:moveTo>
                  <a:lnTo>
                    <a:pt x="1267" y="172"/>
                  </a:lnTo>
                  <a:cubicBezTo>
                    <a:pt x="1198" y="172"/>
                    <a:pt x="1130" y="206"/>
                    <a:pt x="1078" y="274"/>
                  </a:cubicBezTo>
                  <a:cubicBezTo>
                    <a:pt x="1078" y="292"/>
                    <a:pt x="1078" y="309"/>
                    <a:pt x="1096" y="309"/>
                  </a:cubicBezTo>
                  <a:cubicBezTo>
                    <a:pt x="1096" y="326"/>
                    <a:pt x="1113" y="326"/>
                    <a:pt x="1130" y="309"/>
                  </a:cubicBezTo>
                  <a:cubicBezTo>
                    <a:pt x="1164" y="240"/>
                    <a:pt x="1215" y="223"/>
                    <a:pt x="1267" y="223"/>
                  </a:cubicBezTo>
                  <a:cubicBezTo>
                    <a:pt x="1352" y="223"/>
                    <a:pt x="1420" y="292"/>
                    <a:pt x="1420" y="360"/>
                  </a:cubicBezTo>
                  <a:cubicBezTo>
                    <a:pt x="1420" y="411"/>
                    <a:pt x="1403" y="429"/>
                    <a:pt x="1370" y="463"/>
                  </a:cubicBezTo>
                  <a:cubicBezTo>
                    <a:pt x="1335" y="497"/>
                    <a:pt x="1301" y="514"/>
                    <a:pt x="1267" y="548"/>
                  </a:cubicBezTo>
                  <a:cubicBezTo>
                    <a:pt x="1250" y="548"/>
                    <a:pt x="1250" y="548"/>
                    <a:pt x="1250" y="565"/>
                  </a:cubicBezTo>
                  <a:cubicBezTo>
                    <a:pt x="1250" y="685"/>
                    <a:pt x="1250" y="685"/>
                    <a:pt x="1250" y="685"/>
                  </a:cubicBezTo>
                  <a:cubicBezTo>
                    <a:pt x="1250" y="702"/>
                    <a:pt x="1267" y="702"/>
                    <a:pt x="1267" y="702"/>
                  </a:cubicBezTo>
                  <a:cubicBezTo>
                    <a:pt x="1284" y="702"/>
                    <a:pt x="1301" y="702"/>
                    <a:pt x="1301" y="685"/>
                  </a:cubicBezTo>
                  <a:cubicBezTo>
                    <a:pt x="1301" y="565"/>
                    <a:pt x="1301" y="565"/>
                    <a:pt x="1301" y="565"/>
                  </a:cubicBezTo>
                  <a:cubicBezTo>
                    <a:pt x="1335" y="548"/>
                    <a:pt x="1370" y="531"/>
                    <a:pt x="1403" y="497"/>
                  </a:cubicBezTo>
                  <a:cubicBezTo>
                    <a:pt x="1438" y="463"/>
                    <a:pt x="1472" y="429"/>
                    <a:pt x="1472" y="360"/>
                  </a:cubicBezTo>
                  <a:cubicBezTo>
                    <a:pt x="1472" y="240"/>
                    <a:pt x="1370" y="172"/>
                    <a:pt x="1267" y="172"/>
                  </a:cubicBezTo>
                  <a:close/>
                  <a:moveTo>
                    <a:pt x="650" y="52"/>
                  </a:moveTo>
                  <a:lnTo>
                    <a:pt x="650" y="52"/>
                  </a:lnTo>
                  <a:cubicBezTo>
                    <a:pt x="1900" y="52"/>
                    <a:pt x="1900" y="52"/>
                    <a:pt x="1900" y="52"/>
                  </a:cubicBezTo>
                  <a:cubicBezTo>
                    <a:pt x="1917" y="52"/>
                    <a:pt x="1934" y="69"/>
                    <a:pt x="1934" y="69"/>
                  </a:cubicBezTo>
                  <a:cubicBezTo>
                    <a:pt x="1934" y="942"/>
                    <a:pt x="1934" y="942"/>
                    <a:pt x="1934" y="942"/>
                  </a:cubicBezTo>
                  <a:cubicBezTo>
                    <a:pt x="1934" y="959"/>
                    <a:pt x="1917" y="976"/>
                    <a:pt x="1900" y="976"/>
                  </a:cubicBezTo>
                  <a:cubicBezTo>
                    <a:pt x="1763" y="976"/>
                    <a:pt x="1763" y="976"/>
                    <a:pt x="1763" y="976"/>
                  </a:cubicBezTo>
                  <a:cubicBezTo>
                    <a:pt x="1746" y="976"/>
                    <a:pt x="1729" y="976"/>
                    <a:pt x="1729" y="993"/>
                  </a:cubicBezTo>
                  <a:cubicBezTo>
                    <a:pt x="1729" y="1233"/>
                    <a:pt x="1729" y="1233"/>
                    <a:pt x="1729" y="1233"/>
                  </a:cubicBezTo>
                  <a:cubicBezTo>
                    <a:pt x="1438" y="976"/>
                    <a:pt x="1438" y="976"/>
                    <a:pt x="1438" y="976"/>
                  </a:cubicBezTo>
                  <a:cubicBezTo>
                    <a:pt x="1420" y="976"/>
                    <a:pt x="1420" y="976"/>
                    <a:pt x="1420" y="976"/>
                  </a:cubicBezTo>
                  <a:cubicBezTo>
                    <a:pt x="650" y="976"/>
                    <a:pt x="650" y="976"/>
                    <a:pt x="650" y="976"/>
                  </a:cubicBezTo>
                  <a:cubicBezTo>
                    <a:pt x="633" y="976"/>
                    <a:pt x="616" y="959"/>
                    <a:pt x="616" y="942"/>
                  </a:cubicBezTo>
                  <a:cubicBezTo>
                    <a:pt x="616" y="69"/>
                    <a:pt x="616" y="69"/>
                    <a:pt x="616" y="69"/>
                  </a:cubicBezTo>
                  <a:cubicBezTo>
                    <a:pt x="616" y="69"/>
                    <a:pt x="633" y="52"/>
                    <a:pt x="650" y="52"/>
                  </a:cubicBezTo>
                  <a:close/>
                  <a:moveTo>
                    <a:pt x="650" y="0"/>
                  </a:moveTo>
                  <a:lnTo>
                    <a:pt x="650" y="0"/>
                  </a:lnTo>
                  <a:cubicBezTo>
                    <a:pt x="599" y="0"/>
                    <a:pt x="565" y="35"/>
                    <a:pt x="565" y="69"/>
                  </a:cubicBezTo>
                  <a:cubicBezTo>
                    <a:pt x="565" y="240"/>
                    <a:pt x="565" y="240"/>
                    <a:pt x="565" y="240"/>
                  </a:cubicBezTo>
                  <a:cubicBezTo>
                    <a:pt x="69" y="240"/>
                    <a:pt x="69" y="240"/>
                    <a:pt x="69" y="240"/>
                  </a:cubicBezTo>
                  <a:cubicBezTo>
                    <a:pt x="17" y="240"/>
                    <a:pt x="0" y="274"/>
                    <a:pt x="0" y="326"/>
                  </a:cubicBezTo>
                  <a:cubicBezTo>
                    <a:pt x="0" y="1199"/>
                    <a:pt x="0" y="1199"/>
                    <a:pt x="0" y="1199"/>
                  </a:cubicBezTo>
                  <a:cubicBezTo>
                    <a:pt x="0" y="1233"/>
                    <a:pt x="17" y="1267"/>
                    <a:pt x="69" y="1267"/>
                  </a:cubicBezTo>
                  <a:cubicBezTo>
                    <a:pt x="188" y="1267"/>
                    <a:pt x="188" y="1267"/>
                    <a:pt x="188" y="1267"/>
                  </a:cubicBezTo>
                  <a:cubicBezTo>
                    <a:pt x="188" y="1524"/>
                    <a:pt x="188" y="1524"/>
                    <a:pt x="188" y="1524"/>
                  </a:cubicBezTo>
                  <a:cubicBezTo>
                    <a:pt x="188" y="1541"/>
                    <a:pt x="206" y="1558"/>
                    <a:pt x="223" y="1541"/>
                  </a:cubicBezTo>
                  <a:cubicBezTo>
                    <a:pt x="565" y="1267"/>
                    <a:pt x="565" y="1267"/>
                    <a:pt x="565" y="1267"/>
                  </a:cubicBezTo>
                  <a:cubicBezTo>
                    <a:pt x="1318" y="1267"/>
                    <a:pt x="1318" y="1267"/>
                    <a:pt x="1318" y="1267"/>
                  </a:cubicBezTo>
                  <a:cubicBezTo>
                    <a:pt x="1370" y="1267"/>
                    <a:pt x="1403" y="1233"/>
                    <a:pt x="1403" y="1199"/>
                  </a:cubicBezTo>
                  <a:cubicBezTo>
                    <a:pt x="1403" y="1027"/>
                    <a:pt x="1403" y="1027"/>
                    <a:pt x="1403" y="1027"/>
                  </a:cubicBezTo>
                  <a:lnTo>
                    <a:pt x="1403" y="1027"/>
                  </a:lnTo>
                  <a:cubicBezTo>
                    <a:pt x="1746" y="1301"/>
                    <a:pt x="1746" y="1301"/>
                    <a:pt x="1746" y="1301"/>
                  </a:cubicBezTo>
                  <a:cubicBezTo>
                    <a:pt x="1763" y="1319"/>
                    <a:pt x="1780" y="1301"/>
                    <a:pt x="1780" y="1284"/>
                  </a:cubicBezTo>
                  <a:cubicBezTo>
                    <a:pt x="1780" y="1027"/>
                    <a:pt x="1780" y="1027"/>
                    <a:pt x="1780" y="1027"/>
                  </a:cubicBezTo>
                  <a:cubicBezTo>
                    <a:pt x="1900" y="1027"/>
                    <a:pt x="1900" y="1027"/>
                    <a:pt x="1900" y="1027"/>
                  </a:cubicBezTo>
                  <a:cubicBezTo>
                    <a:pt x="1951" y="1027"/>
                    <a:pt x="1968" y="993"/>
                    <a:pt x="1968" y="942"/>
                  </a:cubicBezTo>
                  <a:cubicBezTo>
                    <a:pt x="1968" y="69"/>
                    <a:pt x="1968" y="69"/>
                    <a:pt x="1968" y="69"/>
                  </a:cubicBezTo>
                  <a:cubicBezTo>
                    <a:pt x="1968" y="35"/>
                    <a:pt x="1951" y="0"/>
                    <a:pt x="1900" y="0"/>
                  </a:cubicBezTo>
                  <a:lnTo>
                    <a:pt x="650" y="0"/>
                  </a:ln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cxnSp>
        <p:nvCxnSpPr>
          <p:cNvPr id="43" name="Straight Connector 42">
            <a:extLst>
              <a:ext uri="{FF2B5EF4-FFF2-40B4-BE49-F238E27FC236}">
                <a16:creationId xmlns:a16="http://schemas.microsoft.com/office/drawing/2014/main" id="{07379F7F-4496-4609-A002-FDD5AB423607}"/>
              </a:ext>
            </a:extLst>
          </p:cNvPr>
          <p:cNvCxnSpPr/>
          <p:nvPr/>
        </p:nvCxnSpPr>
        <p:spPr>
          <a:xfrm>
            <a:off x="1360127" y="5701148"/>
            <a:ext cx="92354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Freeform 41">
            <a:extLst>
              <a:ext uri="{FF2B5EF4-FFF2-40B4-BE49-F238E27FC236}">
                <a16:creationId xmlns:a16="http://schemas.microsoft.com/office/drawing/2014/main" id="{CB361934-7BA0-49FF-BE51-31DEEFC4BB92}"/>
              </a:ext>
            </a:extLst>
          </p:cNvPr>
          <p:cNvSpPr>
            <a:spLocks noChangeArrowheads="1"/>
          </p:cNvSpPr>
          <p:nvPr/>
        </p:nvSpPr>
        <p:spPr bwMode="auto">
          <a:xfrm>
            <a:off x="1540431" y="5142348"/>
            <a:ext cx="457200" cy="457200"/>
          </a:xfrm>
          <a:custGeom>
            <a:avLst/>
            <a:gdLst>
              <a:gd name="T0" fmla="*/ 514 w 1506"/>
              <a:gd name="T1" fmla="*/ 479 h 1524"/>
              <a:gd name="T2" fmla="*/ 514 w 1506"/>
              <a:gd name="T3" fmla="*/ 479 h 1524"/>
              <a:gd name="T4" fmla="*/ 514 w 1506"/>
              <a:gd name="T5" fmla="*/ 479 h 1524"/>
              <a:gd name="T6" fmla="*/ 479 w 1506"/>
              <a:gd name="T7" fmla="*/ 496 h 1524"/>
              <a:gd name="T8" fmla="*/ 496 w 1506"/>
              <a:gd name="T9" fmla="*/ 530 h 1524"/>
              <a:gd name="T10" fmla="*/ 701 w 1506"/>
              <a:gd name="T11" fmla="*/ 770 h 1524"/>
              <a:gd name="T12" fmla="*/ 496 w 1506"/>
              <a:gd name="T13" fmla="*/ 992 h 1524"/>
              <a:gd name="T14" fmla="*/ 496 w 1506"/>
              <a:gd name="T15" fmla="*/ 992 h 1524"/>
              <a:gd name="T16" fmla="*/ 479 w 1506"/>
              <a:gd name="T17" fmla="*/ 1027 h 1524"/>
              <a:gd name="T18" fmla="*/ 496 w 1506"/>
              <a:gd name="T19" fmla="*/ 1044 h 1524"/>
              <a:gd name="T20" fmla="*/ 514 w 1506"/>
              <a:gd name="T21" fmla="*/ 1061 h 1524"/>
              <a:gd name="T22" fmla="*/ 547 w 1506"/>
              <a:gd name="T23" fmla="*/ 1044 h 1524"/>
              <a:gd name="T24" fmla="*/ 753 w 1506"/>
              <a:gd name="T25" fmla="*/ 822 h 1524"/>
              <a:gd name="T26" fmla="*/ 958 w 1506"/>
              <a:gd name="T27" fmla="*/ 1044 h 1524"/>
              <a:gd name="T28" fmla="*/ 993 w 1506"/>
              <a:gd name="T29" fmla="*/ 1061 h 1524"/>
              <a:gd name="T30" fmla="*/ 1010 w 1506"/>
              <a:gd name="T31" fmla="*/ 1044 h 1524"/>
              <a:gd name="T32" fmla="*/ 1027 w 1506"/>
              <a:gd name="T33" fmla="*/ 1027 h 1524"/>
              <a:gd name="T34" fmla="*/ 1010 w 1506"/>
              <a:gd name="T35" fmla="*/ 992 h 1524"/>
              <a:gd name="T36" fmla="*/ 804 w 1506"/>
              <a:gd name="T37" fmla="*/ 770 h 1524"/>
              <a:gd name="T38" fmla="*/ 1010 w 1506"/>
              <a:gd name="T39" fmla="*/ 530 h 1524"/>
              <a:gd name="T40" fmla="*/ 1010 w 1506"/>
              <a:gd name="T41" fmla="*/ 530 h 1524"/>
              <a:gd name="T42" fmla="*/ 1027 w 1506"/>
              <a:gd name="T43" fmla="*/ 496 h 1524"/>
              <a:gd name="T44" fmla="*/ 993 w 1506"/>
              <a:gd name="T45" fmla="*/ 479 h 1524"/>
              <a:gd name="T46" fmla="*/ 958 w 1506"/>
              <a:gd name="T47" fmla="*/ 479 h 1524"/>
              <a:gd name="T48" fmla="*/ 753 w 1506"/>
              <a:gd name="T49" fmla="*/ 702 h 1524"/>
              <a:gd name="T50" fmla="*/ 547 w 1506"/>
              <a:gd name="T51" fmla="*/ 479 h 1524"/>
              <a:gd name="T52" fmla="*/ 514 w 1506"/>
              <a:gd name="T53" fmla="*/ 479 h 1524"/>
              <a:gd name="T54" fmla="*/ 753 w 1506"/>
              <a:gd name="T55" fmla="*/ 86 h 1524"/>
              <a:gd name="T56" fmla="*/ 753 w 1506"/>
              <a:gd name="T57" fmla="*/ 86 h 1524"/>
              <a:gd name="T58" fmla="*/ 1436 w 1506"/>
              <a:gd name="T59" fmla="*/ 770 h 1524"/>
              <a:gd name="T60" fmla="*/ 753 w 1506"/>
              <a:gd name="T61" fmla="*/ 1455 h 1524"/>
              <a:gd name="T62" fmla="*/ 68 w 1506"/>
              <a:gd name="T63" fmla="*/ 770 h 1524"/>
              <a:gd name="T64" fmla="*/ 753 w 1506"/>
              <a:gd name="T65" fmla="*/ 86 h 1524"/>
              <a:gd name="T66" fmla="*/ 753 w 1506"/>
              <a:gd name="T67" fmla="*/ 0 h 1524"/>
              <a:gd name="T68" fmla="*/ 753 w 1506"/>
              <a:gd name="T69" fmla="*/ 0 h 1524"/>
              <a:gd name="T70" fmla="*/ 0 w 1506"/>
              <a:gd name="T71" fmla="*/ 770 h 1524"/>
              <a:gd name="T72" fmla="*/ 753 w 1506"/>
              <a:gd name="T73" fmla="*/ 1523 h 1524"/>
              <a:gd name="T74" fmla="*/ 1505 w 1506"/>
              <a:gd name="T75" fmla="*/ 770 h 1524"/>
              <a:gd name="T76" fmla="*/ 753 w 1506"/>
              <a:gd name="T77"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6" h="1524">
                <a:moveTo>
                  <a:pt x="514" y="479"/>
                </a:moveTo>
                <a:lnTo>
                  <a:pt x="514" y="479"/>
                </a:lnTo>
                <a:lnTo>
                  <a:pt x="514" y="479"/>
                </a:lnTo>
                <a:cubicBezTo>
                  <a:pt x="496" y="479"/>
                  <a:pt x="496" y="479"/>
                  <a:pt x="479" y="496"/>
                </a:cubicBezTo>
                <a:cubicBezTo>
                  <a:pt x="479" y="513"/>
                  <a:pt x="479" y="530"/>
                  <a:pt x="496" y="530"/>
                </a:cubicBezTo>
                <a:cubicBezTo>
                  <a:pt x="701" y="770"/>
                  <a:pt x="701" y="770"/>
                  <a:pt x="701" y="770"/>
                </a:cubicBezTo>
                <a:cubicBezTo>
                  <a:pt x="496" y="992"/>
                  <a:pt x="496" y="992"/>
                  <a:pt x="496" y="992"/>
                </a:cubicBezTo>
                <a:lnTo>
                  <a:pt x="496" y="992"/>
                </a:lnTo>
                <a:cubicBezTo>
                  <a:pt x="479" y="1009"/>
                  <a:pt x="479" y="1009"/>
                  <a:pt x="479" y="1027"/>
                </a:cubicBezTo>
                <a:cubicBezTo>
                  <a:pt x="479" y="1027"/>
                  <a:pt x="479" y="1044"/>
                  <a:pt x="496" y="1044"/>
                </a:cubicBezTo>
                <a:cubicBezTo>
                  <a:pt x="496" y="1061"/>
                  <a:pt x="514" y="1061"/>
                  <a:pt x="514" y="1061"/>
                </a:cubicBezTo>
                <a:cubicBezTo>
                  <a:pt x="531" y="1061"/>
                  <a:pt x="531" y="1061"/>
                  <a:pt x="547" y="1044"/>
                </a:cubicBezTo>
                <a:cubicBezTo>
                  <a:pt x="753" y="822"/>
                  <a:pt x="753" y="822"/>
                  <a:pt x="753" y="822"/>
                </a:cubicBezTo>
                <a:cubicBezTo>
                  <a:pt x="958" y="1044"/>
                  <a:pt x="958" y="1044"/>
                  <a:pt x="958" y="1044"/>
                </a:cubicBezTo>
                <a:cubicBezTo>
                  <a:pt x="975" y="1061"/>
                  <a:pt x="975" y="1061"/>
                  <a:pt x="993" y="1061"/>
                </a:cubicBezTo>
                <a:cubicBezTo>
                  <a:pt x="993" y="1061"/>
                  <a:pt x="1010" y="1061"/>
                  <a:pt x="1010" y="1044"/>
                </a:cubicBezTo>
                <a:cubicBezTo>
                  <a:pt x="1027" y="1044"/>
                  <a:pt x="1027" y="1027"/>
                  <a:pt x="1027" y="1027"/>
                </a:cubicBezTo>
                <a:cubicBezTo>
                  <a:pt x="1027" y="1009"/>
                  <a:pt x="1027" y="1009"/>
                  <a:pt x="1010" y="992"/>
                </a:cubicBezTo>
                <a:cubicBezTo>
                  <a:pt x="804" y="770"/>
                  <a:pt x="804" y="770"/>
                  <a:pt x="804" y="770"/>
                </a:cubicBezTo>
                <a:cubicBezTo>
                  <a:pt x="1010" y="530"/>
                  <a:pt x="1010" y="530"/>
                  <a:pt x="1010" y="530"/>
                </a:cubicBezTo>
                <a:lnTo>
                  <a:pt x="1010" y="530"/>
                </a:lnTo>
                <a:cubicBezTo>
                  <a:pt x="1027" y="530"/>
                  <a:pt x="1027" y="513"/>
                  <a:pt x="1027" y="496"/>
                </a:cubicBezTo>
                <a:cubicBezTo>
                  <a:pt x="1027" y="479"/>
                  <a:pt x="1010" y="479"/>
                  <a:pt x="993" y="479"/>
                </a:cubicBezTo>
                <a:cubicBezTo>
                  <a:pt x="975" y="479"/>
                  <a:pt x="975" y="479"/>
                  <a:pt x="958" y="479"/>
                </a:cubicBezTo>
                <a:cubicBezTo>
                  <a:pt x="753" y="702"/>
                  <a:pt x="753" y="702"/>
                  <a:pt x="753" y="702"/>
                </a:cubicBezTo>
                <a:cubicBezTo>
                  <a:pt x="547" y="479"/>
                  <a:pt x="547" y="479"/>
                  <a:pt x="547" y="479"/>
                </a:cubicBezTo>
                <a:cubicBezTo>
                  <a:pt x="531" y="479"/>
                  <a:pt x="531" y="479"/>
                  <a:pt x="514" y="479"/>
                </a:cubicBezTo>
                <a:close/>
                <a:moveTo>
                  <a:pt x="753" y="86"/>
                </a:moveTo>
                <a:lnTo>
                  <a:pt x="753" y="86"/>
                </a:lnTo>
                <a:cubicBezTo>
                  <a:pt x="1130" y="86"/>
                  <a:pt x="1436" y="393"/>
                  <a:pt x="1436" y="770"/>
                </a:cubicBezTo>
                <a:cubicBezTo>
                  <a:pt x="1436" y="1146"/>
                  <a:pt x="1130" y="1455"/>
                  <a:pt x="753" y="1455"/>
                </a:cubicBezTo>
                <a:cubicBezTo>
                  <a:pt x="377" y="1455"/>
                  <a:pt x="68" y="1146"/>
                  <a:pt x="68" y="770"/>
                </a:cubicBezTo>
                <a:cubicBezTo>
                  <a:pt x="68" y="393"/>
                  <a:pt x="377" y="86"/>
                  <a:pt x="753" y="86"/>
                </a:cubicBezTo>
                <a:close/>
                <a:moveTo>
                  <a:pt x="753" y="0"/>
                </a:moveTo>
                <a:lnTo>
                  <a:pt x="753" y="0"/>
                </a:lnTo>
                <a:cubicBezTo>
                  <a:pt x="342" y="0"/>
                  <a:pt x="0" y="342"/>
                  <a:pt x="0" y="770"/>
                </a:cubicBezTo>
                <a:cubicBezTo>
                  <a:pt x="0" y="1181"/>
                  <a:pt x="342" y="1523"/>
                  <a:pt x="753" y="1523"/>
                </a:cubicBezTo>
                <a:cubicBezTo>
                  <a:pt x="1164" y="1523"/>
                  <a:pt x="1505" y="1181"/>
                  <a:pt x="1505" y="770"/>
                </a:cubicBezTo>
                <a:cubicBezTo>
                  <a:pt x="1505" y="342"/>
                  <a:pt x="1164" y="0"/>
                  <a:pt x="753" y="0"/>
                </a:cubicBezTo>
                <a:close/>
              </a:path>
            </a:pathLst>
          </a:custGeom>
          <a:solidFill>
            <a:srgbClr val="BC3345"/>
          </a:solidFill>
          <a:ln>
            <a:noFill/>
          </a:ln>
          <a:effectLst/>
        </p:spPr>
        <p:txBody>
          <a:bodyPr wrap="none" anchor="ctr"/>
          <a:lstStyle/>
          <a:p>
            <a:endParaRPr lang="en-US"/>
          </a:p>
        </p:txBody>
      </p:sp>
      <p:sp>
        <p:nvSpPr>
          <p:cNvPr id="46" name="Freeform 165">
            <a:extLst>
              <a:ext uri="{FF2B5EF4-FFF2-40B4-BE49-F238E27FC236}">
                <a16:creationId xmlns:a16="http://schemas.microsoft.com/office/drawing/2014/main" id="{E029ABFD-0DE6-4F82-88AE-A9A528D0F86B}"/>
              </a:ext>
            </a:extLst>
          </p:cNvPr>
          <p:cNvSpPr>
            <a:spLocks noEditPoints="1"/>
          </p:cNvSpPr>
          <p:nvPr/>
        </p:nvSpPr>
        <p:spPr bwMode="auto">
          <a:xfrm>
            <a:off x="1526484" y="2937053"/>
            <a:ext cx="457200" cy="457200"/>
          </a:xfrm>
          <a:custGeom>
            <a:avLst/>
            <a:gdLst>
              <a:gd name="T0" fmla="*/ 0 w 197"/>
              <a:gd name="T1" fmla="*/ 99 h 197"/>
              <a:gd name="T2" fmla="*/ 197 w 197"/>
              <a:gd name="T3" fmla="*/ 99 h 197"/>
              <a:gd name="T4" fmla="*/ 111 w 197"/>
              <a:gd name="T5" fmla="*/ 182 h 197"/>
              <a:gd name="T6" fmla="*/ 103 w 197"/>
              <a:gd name="T7" fmla="*/ 146 h 197"/>
              <a:gd name="T8" fmla="*/ 111 w 197"/>
              <a:gd name="T9" fmla="*/ 182 h 197"/>
              <a:gd name="T10" fmla="*/ 94 w 197"/>
              <a:gd name="T11" fmla="*/ 146 h 197"/>
              <a:gd name="T12" fmla="*/ 87 w 197"/>
              <a:gd name="T13" fmla="*/ 183 h 197"/>
              <a:gd name="T14" fmla="*/ 14 w 197"/>
              <a:gd name="T15" fmla="*/ 103 h 197"/>
              <a:gd name="T16" fmla="*/ 52 w 197"/>
              <a:gd name="T17" fmla="*/ 137 h 197"/>
              <a:gd name="T18" fmla="*/ 14 w 197"/>
              <a:gd name="T19" fmla="*/ 103 h 197"/>
              <a:gd name="T20" fmla="*/ 94 w 197"/>
              <a:gd name="T21" fmla="*/ 14 h 197"/>
              <a:gd name="T22" fmla="*/ 63 w 197"/>
              <a:gd name="T23" fmla="*/ 52 h 197"/>
              <a:gd name="T24" fmla="*/ 134 w 197"/>
              <a:gd name="T25" fmla="*/ 52 h 197"/>
              <a:gd name="T26" fmla="*/ 103 w 197"/>
              <a:gd name="T27" fmla="*/ 14 h 197"/>
              <a:gd name="T28" fmla="*/ 134 w 197"/>
              <a:gd name="T29" fmla="*/ 52 h 197"/>
              <a:gd name="T30" fmla="*/ 141 w 197"/>
              <a:gd name="T31" fmla="*/ 94 h 197"/>
              <a:gd name="T32" fmla="*/ 103 w 197"/>
              <a:gd name="T33" fmla="*/ 61 h 197"/>
              <a:gd name="T34" fmla="*/ 94 w 197"/>
              <a:gd name="T35" fmla="*/ 61 h 197"/>
              <a:gd name="T36" fmla="*/ 57 w 197"/>
              <a:gd name="T37" fmla="*/ 94 h 197"/>
              <a:gd name="T38" fmla="*/ 94 w 197"/>
              <a:gd name="T39" fmla="*/ 61 h 197"/>
              <a:gd name="T40" fmla="*/ 14 w 197"/>
              <a:gd name="T41" fmla="*/ 94 h 197"/>
              <a:gd name="T42" fmla="*/ 52 w 197"/>
              <a:gd name="T43" fmla="*/ 61 h 197"/>
              <a:gd name="T44" fmla="*/ 57 w 197"/>
              <a:gd name="T45" fmla="*/ 103 h 197"/>
              <a:gd name="T46" fmla="*/ 94 w 197"/>
              <a:gd name="T47" fmla="*/ 137 h 197"/>
              <a:gd name="T48" fmla="*/ 57 w 197"/>
              <a:gd name="T49" fmla="*/ 103 h 197"/>
              <a:gd name="T50" fmla="*/ 103 w 197"/>
              <a:gd name="T51" fmla="*/ 103 h 197"/>
              <a:gd name="T52" fmla="*/ 136 w 197"/>
              <a:gd name="T53" fmla="*/ 137 h 197"/>
              <a:gd name="T54" fmla="*/ 149 w 197"/>
              <a:gd name="T55" fmla="*/ 103 h 197"/>
              <a:gd name="T56" fmla="*/ 174 w 197"/>
              <a:gd name="T57" fmla="*/ 137 h 197"/>
              <a:gd name="T58" fmla="*/ 149 w 197"/>
              <a:gd name="T59" fmla="*/ 103 h 197"/>
              <a:gd name="T60" fmla="*/ 145 w 197"/>
              <a:gd name="T61" fmla="*/ 61 h 197"/>
              <a:gd name="T62" fmla="*/ 183 w 197"/>
              <a:gd name="T63" fmla="*/ 94 h 197"/>
              <a:gd name="T64" fmla="*/ 169 w 197"/>
              <a:gd name="T65" fmla="*/ 52 h 197"/>
              <a:gd name="T66" fmla="*/ 127 w 197"/>
              <a:gd name="T67" fmla="*/ 19 h 197"/>
              <a:gd name="T68" fmla="*/ 70 w 197"/>
              <a:gd name="T69" fmla="*/ 19 h 197"/>
              <a:gd name="T70" fmla="*/ 28 w 197"/>
              <a:gd name="T71" fmla="*/ 52 h 197"/>
              <a:gd name="T72" fmla="*/ 28 w 197"/>
              <a:gd name="T73" fmla="*/ 146 h 197"/>
              <a:gd name="T74" fmla="*/ 70 w 197"/>
              <a:gd name="T75" fmla="*/ 178 h 197"/>
              <a:gd name="T76" fmla="*/ 127 w 197"/>
              <a:gd name="T77" fmla="*/ 178 h 197"/>
              <a:gd name="T78" fmla="*/ 169 w 197"/>
              <a:gd name="T79" fmla="*/ 14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 h="197">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moveTo>
                  <a:pt x="111" y="182"/>
                </a:moveTo>
                <a:cubicBezTo>
                  <a:pt x="108" y="183"/>
                  <a:pt x="106" y="183"/>
                  <a:pt x="103" y="183"/>
                </a:cubicBezTo>
                <a:cubicBezTo>
                  <a:pt x="103" y="146"/>
                  <a:pt x="103" y="146"/>
                  <a:pt x="103" y="146"/>
                </a:cubicBezTo>
                <a:cubicBezTo>
                  <a:pt x="134" y="146"/>
                  <a:pt x="134" y="146"/>
                  <a:pt x="134" y="146"/>
                </a:cubicBezTo>
                <a:cubicBezTo>
                  <a:pt x="129" y="163"/>
                  <a:pt x="120" y="176"/>
                  <a:pt x="111" y="182"/>
                </a:cubicBezTo>
                <a:close/>
                <a:moveTo>
                  <a:pt x="63" y="146"/>
                </a:moveTo>
                <a:cubicBezTo>
                  <a:pt x="94" y="146"/>
                  <a:pt x="94" y="146"/>
                  <a:pt x="94" y="146"/>
                </a:cubicBezTo>
                <a:cubicBezTo>
                  <a:pt x="94" y="183"/>
                  <a:pt x="94" y="183"/>
                  <a:pt x="94" y="183"/>
                </a:cubicBezTo>
                <a:cubicBezTo>
                  <a:pt x="92" y="183"/>
                  <a:pt x="89" y="183"/>
                  <a:pt x="87" y="183"/>
                </a:cubicBezTo>
                <a:cubicBezTo>
                  <a:pt x="77" y="176"/>
                  <a:pt x="69" y="163"/>
                  <a:pt x="63" y="146"/>
                </a:cubicBezTo>
                <a:close/>
                <a:moveTo>
                  <a:pt x="14" y="103"/>
                </a:moveTo>
                <a:cubicBezTo>
                  <a:pt x="48" y="103"/>
                  <a:pt x="48" y="103"/>
                  <a:pt x="48" y="103"/>
                </a:cubicBezTo>
                <a:cubicBezTo>
                  <a:pt x="49" y="115"/>
                  <a:pt x="50" y="127"/>
                  <a:pt x="52" y="137"/>
                </a:cubicBezTo>
                <a:cubicBezTo>
                  <a:pt x="23" y="137"/>
                  <a:pt x="23" y="137"/>
                  <a:pt x="23" y="137"/>
                </a:cubicBezTo>
                <a:cubicBezTo>
                  <a:pt x="18" y="127"/>
                  <a:pt x="15" y="115"/>
                  <a:pt x="14" y="103"/>
                </a:cubicBezTo>
                <a:close/>
                <a:moveTo>
                  <a:pt x="87" y="15"/>
                </a:moveTo>
                <a:cubicBezTo>
                  <a:pt x="89" y="14"/>
                  <a:pt x="92" y="14"/>
                  <a:pt x="94" y="14"/>
                </a:cubicBezTo>
                <a:cubicBezTo>
                  <a:pt x="94" y="52"/>
                  <a:pt x="94" y="52"/>
                  <a:pt x="94" y="52"/>
                </a:cubicBezTo>
                <a:cubicBezTo>
                  <a:pt x="63" y="52"/>
                  <a:pt x="63" y="52"/>
                  <a:pt x="63" y="52"/>
                </a:cubicBezTo>
                <a:cubicBezTo>
                  <a:pt x="69" y="35"/>
                  <a:pt x="77" y="21"/>
                  <a:pt x="87" y="15"/>
                </a:cubicBezTo>
                <a:close/>
                <a:moveTo>
                  <a:pt x="134" y="52"/>
                </a:moveTo>
                <a:cubicBezTo>
                  <a:pt x="103" y="52"/>
                  <a:pt x="103" y="52"/>
                  <a:pt x="103" y="52"/>
                </a:cubicBezTo>
                <a:cubicBezTo>
                  <a:pt x="103" y="14"/>
                  <a:pt x="103" y="14"/>
                  <a:pt x="103" y="14"/>
                </a:cubicBezTo>
                <a:cubicBezTo>
                  <a:pt x="106" y="14"/>
                  <a:pt x="108" y="14"/>
                  <a:pt x="111" y="15"/>
                </a:cubicBezTo>
                <a:cubicBezTo>
                  <a:pt x="121" y="21"/>
                  <a:pt x="129" y="35"/>
                  <a:pt x="134" y="52"/>
                </a:cubicBezTo>
                <a:close/>
                <a:moveTo>
                  <a:pt x="136" y="61"/>
                </a:moveTo>
                <a:cubicBezTo>
                  <a:pt x="139" y="71"/>
                  <a:pt x="140" y="82"/>
                  <a:pt x="141" y="94"/>
                </a:cubicBezTo>
                <a:cubicBezTo>
                  <a:pt x="103" y="94"/>
                  <a:pt x="103" y="94"/>
                  <a:pt x="103" y="94"/>
                </a:cubicBezTo>
                <a:cubicBezTo>
                  <a:pt x="103" y="61"/>
                  <a:pt x="103" y="61"/>
                  <a:pt x="103" y="61"/>
                </a:cubicBezTo>
                <a:lnTo>
                  <a:pt x="136" y="61"/>
                </a:lnTo>
                <a:close/>
                <a:moveTo>
                  <a:pt x="94" y="61"/>
                </a:moveTo>
                <a:cubicBezTo>
                  <a:pt x="94" y="94"/>
                  <a:pt x="94" y="94"/>
                  <a:pt x="94" y="94"/>
                </a:cubicBezTo>
                <a:cubicBezTo>
                  <a:pt x="57" y="94"/>
                  <a:pt x="57" y="94"/>
                  <a:pt x="57" y="94"/>
                </a:cubicBezTo>
                <a:cubicBezTo>
                  <a:pt x="57" y="82"/>
                  <a:pt x="59" y="71"/>
                  <a:pt x="61" y="61"/>
                </a:cubicBezTo>
                <a:lnTo>
                  <a:pt x="94" y="61"/>
                </a:lnTo>
                <a:close/>
                <a:moveTo>
                  <a:pt x="48" y="94"/>
                </a:moveTo>
                <a:cubicBezTo>
                  <a:pt x="14" y="94"/>
                  <a:pt x="14" y="94"/>
                  <a:pt x="14" y="94"/>
                </a:cubicBezTo>
                <a:cubicBezTo>
                  <a:pt x="15" y="82"/>
                  <a:pt x="18" y="71"/>
                  <a:pt x="23" y="61"/>
                </a:cubicBezTo>
                <a:cubicBezTo>
                  <a:pt x="52" y="61"/>
                  <a:pt x="52" y="61"/>
                  <a:pt x="52" y="61"/>
                </a:cubicBezTo>
                <a:cubicBezTo>
                  <a:pt x="50" y="71"/>
                  <a:pt x="49" y="82"/>
                  <a:pt x="48" y="94"/>
                </a:cubicBezTo>
                <a:close/>
                <a:moveTo>
                  <a:pt x="57" y="103"/>
                </a:moveTo>
                <a:cubicBezTo>
                  <a:pt x="94" y="103"/>
                  <a:pt x="94" y="103"/>
                  <a:pt x="94" y="103"/>
                </a:cubicBezTo>
                <a:cubicBezTo>
                  <a:pt x="94" y="137"/>
                  <a:pt x="94" y="137"/>
                  <a:pt x="94" y="137"/>
                </a:cubicBezTo>
                <a:cubicBezTo>
                  <a:pt x="61" y="137"/>
                  <a:pt x="61" y="137"/>
                  <a:pt x="61" y="137"/>
                </a:cubicBezTo>
                <a:cubicBezTo>
                  <a:pt x="59" y="127"/>
                  <a:pt x="57" y="115"/>
                  <a:pt x="57" y="103"/>
                </a:cubicBezTo>
                <a:close/>
                <a:moveTo>
                  <a:pt x="103" y="137"/>
                </a:moveTo>
                <a:cubicBezTo>
                  <a:pt x="103" y="103"/>
                  <a:pt x="103" y="103"/>
                  <a:pt x="103" y="103"/>
                </a:cubicBezTo>
                <a:cubicBezTo>
                  <a:pt x="141" y="103"/>
                  <a:pt x="141" y="103"/>
                  <a:pt x="141" y="103"/>
                </a:cubicBezTo>
                <a:cubicBezTo>
                  <a:pt x="140" y="115"/>
                  <a:pt x="139" y="127"/>
                  <a:pt x="136" y="137"/>
                </a:cubicBezTo>
                <a:lnTo>
                  <a:pt x="103" y="137"/>
                </a:lnTo>
                <a:close/>
                <a:moveTo>
                  <a:pt x="149" y="103"/>
                </a:moveTo>
                <a:cubicBezTo>
                  <a:pt x="183" y="103"/>
                  <a:pt x="183" y="103"/>
                  <a:pt x="183" y="103"/>
                </a:cubicBezTo>
                <a:cubicBezTo>
                  <a:pt x="183" y="115"/>
                  <a:pt x="179" y="127"/>
                  <a:pt x="174" y="137"/>
                </a:cubicBezTo>
                <a:cubicBezTo>
                  <a:pt x="145" y="137"/>
                  <a:pt x="145" y="137"/>
                  <a:pt x="145" y="137"/>
                </a:cubicBezTo>
                <a:cubicBezTo>
                  <a:pt x="147" y="127"/>
                  <a:pt x="149" y="115"/>
                  <a:pt x="149" y="103"/>
                </a:cubicBezTo>
                <a:close/>
                <a:moveTo>
                  <a:pt x="149" y="94"/>
                </a:moveTo>
                <a:cubicBezTo>
                  <a:pt x="149" y="82"/>
                  <a:pt x="148" y="71"/>
                  <a:pt x="145" y="61"/>
                </a:cubicBezTo>
                <a:cubicBezTo>
                  <a:pt x="174" y="61"/>
                  <a:pt x="174" y="61"/>
                  <a:pt x="174" y="61"/>
                </a:cubicBezTo>
                <a:cubicBezTo>
                  <a:pt x="179" y="71"/>
                  <a:pt x="183" y="82"/>
                  <a:pt x="183" y="94"/>
                </a:cubicBezTo>
                <a:lnTo>
                  <a:pt x="149" y="94"/>
                </a:lnTo>
                <a:close/>
                <a:moveTo>
                  <a:pt x="169" y="52"/>
                </a:moveTo>
                <a:cubicBezTo>
                  <a:pt x="143" y="52"/>
                  <a:pt x="143" y="52"/>
                  <a:pt x="143" y="52"/>
                </a:cubicBezTo>
                <a:cubicBezTo>
                  <a:pt x="139" y="39"/>
                  <a:pt x="134" y="27"/>
                  <a:pt x="127" y="19"/>
                </a:cubicBezTo>
                <a:cubicBezTo>
                  <a:pt x="145" y="25"/>
                  <a:pt x="159" y="37"/>
                  <a:pt x="169" y="52"/>
                </a:cubicBezTo>
                <a:close/>
                <a:moveTo>
                  <a:pt x="70" y="19"/>
                </a:moveTo>
                <a:cubicBezTo>
                  <a:pt x="64" y="27"/>
                  <a:pt x="58" y="39"/>
                  <a:pt x="54" y="52"/>
                </a:cubicBezTo>
                <a:cubicBezTo>
                  <a:pt x="28" y="52"/>
                  <a:pt x="28" y="52"/>
                  <a:pt x="28" y="52"/>
                </a:cubicBezTo>
                <a:cubicBezTo>
                  <a:pt x="38" y="37"/>
                  <a:pt x="53" y="25"/>
                  <a:pt x="70" y="19"/>
                </a:cubicBezTo>
                <a:close/>
                <a:moveTo>
                  <a:pt x="28" y="146"/>
                </a:moveTo>
                <a:cubicBezTo>
                  <a:pt x="54" y="146"/>
                  <a:pt x="54" y="146"/>
                  <a:pt x="54" y="146"/>
                </a:cubicBezTo>
                <a:cubicBezTo>
                  <a:pt x="58" y="159"/>
                  <a:pt x="64" y="170"/>
                  <a:pt x="70" y="178"/>
                </a:cubicBezTo>
                <a:cubicBezTo>
                  <a:pt x="53" y="172"/>
                  <a:pt x="38" y="161"/>
                  <a:pt x="28" y="146"/>
                </a:cubicBezTo>
                <a:close/>
                <a:moveTo>
                  <a:pt x="127" y="178"/>
                </a:moveTo>
                <a:cubicBezTo>
                  <a:pt x="134" y="170"/>
                  <a:pt x="139" y="159"/>
                  <a:pt x="143" y="146"/>
                </a:cubicBezTo>
                <a:cubicBezTo>
                  <a:pt x="169" y="146"/>
                  <a:pt x="169" y="146"/>
                  <a:pt x="169" y="146"/>
                </a:cubicBezTo>
                <a:cubicBezTo>
                  <a:pt x="159" y="161"/>
                  <a:pt x="145" y="172"/>
                  <a:pt x="127" y="178"/>
                </a:cubicBezTo>
                <a:close/>
              </a:path>
            </a:pathLst>
          </a:custGeom>
          <a:solidFill>
            <a:srgbClr val="BC3345"/>
          </a:solidFill>
          <a:ln>
            <a:solidFill>
              <a:schemeClr val="bg2"/>
            </a:solidFill>
          </a:ln>
        </p:spPr>
        <p:txBody>
          <a:bodyPr vert="horz" wrap="square" lIns="51426" tIns="25713" rIns="51426" bIns="25713" numCol="1" anchor="t" anchorCtr="0" compatLnSpc="1">
            <a:prstTxWarp prst="textNoShape">
              <a:avLst/>
            </a:prstTxWarp>
          </a:bodyPr>
          <a:lstStyle/>
          <a:p>
            <a:endParaRPr lang="en-US"/>
          </a:p>
        </p:txBody>
      </p:sp>
      <p:grpSp>
        <p:nvGrpSpPr>
          <p:cNvPr id="47" name="Group 46">
            <a:extLst>
              <a:ext uri="{FF2B5EF4-FFF2-40B4-BE49-F238E27FC236}">
                <a16:creationId xmlns:a16="http://schemas.microsoft.com/office/drawing/2014/main" id="{D788228F-7705-40D9-8EDF-BB754C9915F8}"/>
              </a:ext>
            </a:extLst>
          </p:cNvPr>
          <p:cNvGrpSpPr/>
          <p:nvPr/>
        </p:nvGrpSpPr>
        <p:grpSpPr>
          <a:xfrm>
            <a:off x="1590949" y="1331282"/>
            <a:ext cx="411480" cy="411480"/>
            <a:chOff x="20119975" y="304800"/>
            <a:chExt cx="730250" cy="735013"/>
          </a:xfrm>
          <a:solidFill>
            <a:srgbClr val="BC3345"/>
          </a:solidFill>
        </p:grpSpPr>
        <p:sp>
          <p:nvSpPr>
            <p:cNvPr id="48" name="Freeform 131">
              <a:extLst>
                <a:ext uri="{FF2B5EF4-FFF2-40B4-BE49-F238E27FC236}">
                  <a16:creationId xmlns:a16="http://schemas.microsoft.com/office/drawing/2014/main" id="{2FF83E1A-83F4-4E67-A14A-7580BD0CFAF6}"/>
                </a:ext>
              </a:extLst>
            </p:cNvPr>
            <p:cNvSpPr>
              <a:spLocks noEditPoints="1"/>
            </p:cNvSpPr>
            <p:nvPr/>
          </p:nvSpPr>
          <p:spPr bwMode="auto">
            <a:xfrm>
              <a:off x="20119975" y="304800"/>
              <a:ext cx="730250" cy="735013"/>
            </a:xfrm>
            <a:custGeom>
              <a:avLst/>
              <a:gdLst>
                <a:gd name="T0" fmla="*/ 4 w 195"/>
                <a:gd name="T1" fmla="*/ 0 h 196"/>
                <a:gd name="T2" fmla="*/ 0 w 195"/>
                <a:gd name="T3" fmla="*/ 191 h 196"/>
                <a:gd name="T4" fmla="*/ 191 w 195"/>
                <a:gd name="T5" fmla="*/ 196 h 196"/>
                <a:gd name="T6" fmla="*/ 195 w 195"/>
                <a:gd name="T7" fmla="*/ 5 h 196"/>
                <a:gd name="T8" fmla="*/ 170 w 195"/>
                <a:gd name="T9" fmla="*/ 12 h 196"/>
                <a:gd name="T10" fmla="*/ 185 w 195"/>
                <a:gd name="T11" fmla="*/ 23 h 196"/>
                <a:gd name="T12" fmla="*/ 170 w 195"/>
                <a:gd name="T13" fmla="*/ 12 h 196"/>
                <a:gd name="T14" fmla="*/ 154 w 195"/>
                <a:gd name="T15" fmla="*/ 12 h 196"/>
                <a:gd name="T16" fmla="*/ 139 w 195"/>
                <a:gd name="T17" fmla="*/ 23 h 196"/>
                <a:gd name="T18" fmla="*/ 107 w 195"/>
                <a:gd name="T19" fmla="*/ 12 h 196"/>
                <a:gd name="T20" fmla="*/ 122 w 195"/>
                <a:gd name="T21" fmla="*/ 23 h 196"/>
                <a:gd name="T22" fmla="*/ 107 w 195"/>
                <a:gd name="T23" fmla="*/ 12 h 196"/>
                <a:gd name="T24" fmla="*/ 89 w 195"/>
                <a:gd name="T25" fmla="*/ 12 h 196"/>
                <a:gd name="T26" fmla="*/ 74 w 195"/>
                <a:gd name="T27" fmla="*/ 23 h 196"/>
                <a:gd name="T28" fmla="*/ 42 w 195"/>
                <a:gd name="T29" fmla="*/ 12 h 196"/>
                <a:gd name="T30" fmla="*/ 56 w 195"/>
                <a:gd name="T31" fmla="*/ 23 h 196"/>
                <a:gd name="T32" fmla="*/ 42 w 195"/>
                <a:gd name="T33" fmla="*/ 12 h 196"/>
                <a:gd name="T34" fmla="*/ 25 w 195"/>
                <a:gd name="T35" fmla="*/ 12 h 196"/>
                <a:gd name="T36" fmla="*/ 11 w 195"/>
                <a:gd name="T37" fmla="*/ 23 h 196"/>
                <a:gd name="T38" fmla="*/ 25 w 195"/>
                <a:gd name="T39" fmla="*/ 184 h 196"/>
                <a:gd name="T40" fmla="*/ 11 w 195"/>
                <a:gd name="T41" fmla="*/ 173 h 196"/>
                <a:gd name="T42" fmla="*/ 25 w 195"/>
                <a:gd name="T43" fmla="*/ 184 h 196"/>
                <a:gd name="T44" fmla="*/ 42 w 195"/>
                <a:gd name="T45" fmla="*/ 184 h 196"/>
                <a:gd name="T46" fmla="*/ 56 w 195"/>
                <a:gd name="T47" fmla="*/ 173 h 196"/>
                <a:gd name="T48" fmla="*/ 89 w 195"/>
                <a:gd name="T49" fmla="*/ 184 h 196"/>
                <a:gd name="T50" fmla="*/ 74 w 195"/>
                <a:gd name="T51" fmla="*/ 173 h 196"/>
                <a:gd name="T52" fmla="*/ 89 w 195"/>
                <a:gd name="T53" fmla="*/ 184 h 196"/>
                <a:gd name="T54" fmla="*/ 107 w 195"/>
                <a:gd name="T55" fmla="*/ 184 h 196"/>
                <a:gd name="T56" fmla="*/ 122 w 195"/>
                <a:gd name="T57" fmla="*/ 173 h 196"/>
                <a:gd name="T58" fmla="*/ 154 w 195"/>
                <a:gd name="T59" fmla="*/ 184 h 196"/>
                <a:gd name="T60" fmla="*/ 139 w 195"/>
                <a:gd name="T61" fmla="*/ 173 h 196"/>
                <a:gd name="T62" fmla="*/ 154 w 195"/>
                <a:gd name="T63" fmla="*/ 184 h 196"/>
                <a:gd name="T64" fmla="*/ 170 w 195"/>
                <a:gd name="T65" fmla="*/ 184 h 196"/>
                <a:gd name="T66" fmla="*/ 185 w 195"/>
                <a:gd name="T67" fmla="*/ 173 h 196"/>
                <a:gd name="T68" fmla="*/ 185 w 195"/>
                <a:gd name="T69" fmla="*/ 161 h 196"/>
                <a:gd name="T70" fmla="*/ 106 w 195"/>
                <a:gd name="T71" fmla="*/ 161 h 196"/>
                <a:gd name="T72" fmla="*/ 11 w 195"/>
                <a:gd name="T73" fmla="*/ 36 h 196"/>
                <a:gd name="T74" fmla="*/ 147 w 195"/>
                <a:gd name="T75" fmla="*/ 36 h 196"/>
                <a:gd name="T76" fmla="*/ 185 w 195"/>
                <a:gd name="T77" fmla="*/ 16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196">
                  <a:moveTo>
                    <a:pt x="191" y="0"/>
                  </a:moveTo>
                  <a:cubicBezTo>
                    <a:pt x="4" y="0"/>
                    <a:pt x="4" y="0"/>
                    <a:pt x="4" y="0"/>
                  </a:cubicBezTo>
                  <a:cubicBezTo>
                    <a:pt x="1" y="0"/>
                    <a:pt x="0" y="2"/>
                    <a:pt x="0" y="5"/>
                  </a:cubicBezTo>
                  <a:cubicBezTo>
                    <a:pt x="0" y="191"/>
                    <a:pt x="0" y="191"/>
                    <a:pt x="0" y="191"/>
                  </a:cubicBezTo>
                  <a:cubicBezTo>
                    <a:pt x="0" y="194"/>
                    <a:pt x="1" y="196"/>
                    <a:pt x="4" y="196"/>
                  </a:cubicBezTo>
                  <a:cubicBezTo>
                    <a:pt x="191" y="196"/>
                    <a:pt x="191" y="196"/>
                    <a:pt x="191" y="196"/>
                  </a:cubicBezTo>
                  <a:cubicBezTo>
                    <a:pt x="194" y="196"/>
                    <a:pt x="195" y="194"/>
                    <a:pt x="195" y="191"/>
                  </a:cubicBezTo>
                  <a:cubicBezTo>
                    <a:pt x="195" y="5"/>
                    <a:pt x="195" y="5"/>
                    <a:pt x="195" y="5"/>
                  </a:cubicBezTo>
                  <a:cubicBezTo>
                    <a:pt x="195" y="2"/>
                    <a:pt x="194" y="0"/>
                    <a:pt x="191" y="0"/>
                  </a:cubicBezTo>
                  <a:close/>
                  <a:moveTo>
                    <a:pt x="170" y="12"/>
                  </a:moveTo>
                  <a:cubicBezTo>
                    <a:pt x="185" y="12"/>
                    <a:pt x="185" y="12"/>
                    <a:pt x="185" y="12"/>
                  </a:cubicBezTo>
                  <a:cubicBezTo>
                    <a:pt x="185" y="23"/>
                    <a:pt x="185" y="23"/>
                    <a:pt x="185" y="23"/>
                  </a:cubicBezTo>
                  <a:cubicBezTo>
                    <a:pt x="170" y="23"/>
                    <a:pt x="170" y="23"/>
                    <a:pt x="170" y="23"/>
                  </a:cubicBezTo>
                  <a:lnTo>
                    <a:pt x="170" y="12"/>
                  </a:lnTo>
                  <a:close/>
                  <a:moveTo>
                    <a:pt x="139" y="12"/>
                  </a:moveTo>
                  <a:cubicBezTo>
                    <a:pt x="154" y="12"/>
                    <a:pt x="154" y="12"/>
                    <a:pt x="154" y="12"/>
                  </a:cubicBezTo>
                  <a:cubicBezTo>
                    <a:pt x="154" y="23"/>
                    <a:pt x="154" y="23"/>
                    <a:pt x="154" y="23"/>
                  </a:cubicBezTo>
                  <a:cubicBezTo>
                    <a:pt x="139" y="23"/>
                    <a:pt x="139" y="23"/>
                    <a:pt x="139" y="23"/>
                  </a:cubicBezTo>
                  <a:lnTo>
                    <a:pt x="139" y="12"/>
                  </a:lnTo>
                  <a:close/>
                  <a:moveTo>
                    <a:pt x="107" y="12"/>
                  </a:moveTo>
                  <a:cubicBezTo>
                    <a:pt x="122" y="12"/>
                    <a:pt x="122" y="12"/>
                    <a:pt x="122" y="12"/>
                  </a:cubicBezTo>
                  <a:cubicBezTo>
                    <a:pt x="122" y="23"/>
                    <a:pt x="122" y="23"/>
                    <a:pt x="122" y="23"/>
                  </a:cubicBezTo>
                  <a:cubicBezTo>
                    <a:pt x="107" y="23"/>
                    <a:pt x="107" y="23"/>
                    <a:pt x="107" y="23"/>
                  </a:cubicBezTo>
                  <a:lnTo>
                    <a:pt x="107" y="12"/>
                  </a:lnTo>
                  <a:close/>
                  <a:moveTo>
                    <a:pt x="74" y="12"/>
                  </a:moveTo>
                  <a:cubicBezTo>
                    <a:pt x="89" y="12"/>
                    <a:pt x="89" y="12"/>
                    <a:pt x="89" y="12"/>
                  </a:cubicBezTo>
                  <a:cubicBezTo>
                    <a:pt x="89" y="23"/>
                    <a:pt x="89" y="23"/>
                    <a:pt x="89" y="23"/>
                  </a:cubicBezTo>
                  <a:cubicBezTo>
                    <a:pt x="74" y="23"/>
                    <a:pt x="74" y="23"/>
                    <a:pt x="74" y="23"/>
                  </a:cubicBezTo>
                  <a:lnTo>
                    <a:pt x="74" y="12"/>
                  </a:lnTo>
                  <a:close/>
                  <a:moveTo>
                    <a:pt x="42" y="12"/>
                  </a:moveTo>
                  <a:cubicBezTo>
                    <a:pt x="56" y="12"/>
                    <a:pt x="56" y="12"/>
                    <a:pt x="56" y="12"/>
                  </a:cubicBezTo>
                  <a:cubicBezTo>
                    <a:pt x="56" y="23"/>
                    <a:pt x="56" y="23"/>
                    <a:pt x="56" y="23"/>
                  </a:cubicBezTo>
                  <a:cubicBezTo>
                    <a:pt x="42" y="23"/>
                    <a:pt x="42" y="23"/>
                    <a:pt x="42" y="23"/>
                  </a:cubicBezTo>
                  <a:lnTo>
                    <a:pt x="42" y="12"/>
                  </a:lnTo>
                  <a:close/>
                  <a:moveTo>
                    <a:pt x="11" y="12"/>
                  </a:moveTo>
                  <a:cubicBezTo>
                    <a:pt x="25" y="12"/>
                    <a:pt x="25" y="12"/>
                    <a:pt x="25" y="12"/>
                  </a:cubicBezTo>
                  <a:cubicBezTo>
                    <a:pt x="25" y="23"/>
                    <a:pt x="25" y="23"/>
                    <a:pt x="25" y="23"/>
                  </a:cubicBezTo>
                  <a:cubicBezTo>
                    <a:pt x="11" y="23"/>
                    <a:pt x="11" y="23"/>
                    <a:pt x="11" y="23"/>
                  </a:cubicBezTo>
                  <a:lnTo>
                    <a:pt x="11" y="12"/>
                  </a:lnTo>
                  <a:close/>
                  <a:moveTo>
                    <a:pt x="25" y="184"/>
                  </a:moveTo>
                  <a:cubicBezTo>
                    <a:pt x="11" y="184"/>
                    <a:pt x="11" y="184"/>
                    <a:pt x="11" y="184"/>
                  </a:cubicBezTo>
                  <a:cubicBezTo>
                    <a:pt x="11" y="173"/>
                    <a:pt x="11" y="173"/>
                    <a:pt x="11" y="173"/>
                  </a:cubicBezTo>
                  <a:cubicBezTo>
                    <a:pt x="25" y="173"/>
                    <a:pt x="25" y="173"/>
                    <a:pt x="25" y="173"/>
                  </a:cubicBezTo>
                  <a:lnTo>
                    <a:pt x="25" y="184"/>
                  </a:lnTo>
                  <a:close/>
                  <a:moveTo>
                    <a:pt x="56" y="184"/>
                  </a:moveTo>
                  <a:cubicBezTo>
                    <a:pt x="42" y="184"/>
                    <a:pt x="42" y="184"/>
                    <a:pt x="42" y="184"/>
                  </a:cubicBezTo>
                  <a:cubicBezTo>
                    <a:pt x="42" y="173"/>
                    <a:pt x="42" y="173"/>
                    <a:pt x="42" y="173"/>
                  </a:cubicBezTo>
                  <a:cubicBezTo>
                    <a:pt x="56" y="173"/>
                    <a:pt x="56" y="173"/>
                    <a:pt x="56" y="173"/>
                  </a:cubicBezTo>
                  <a:lnTo>
                    <a:pt x="56" y="184"/>
                  </a:lnTo>
                  <a:close/>
                  <a:moveTo>
                    <a:pt x="89" y="184"/>
                  </a:moveTo>
                  <a:cubicBezTo>
                    <a:pt x="74" y="184"/>
                    <a:pt x="74" y="184"/>
                    <a:pt x="74" y="184"/>
                  </a:cubicBezTo>
                  <a:cubicBezTo>
                    <a:pt x="74" y="173"/>
                    <a:pt x="74" y="173"/>
                    <a:pt x="74" y="173"/>
                  </a:cubicBezTo>
                  <a:cubicBezTo>
                    <a:pt x="89" y="173"/>
                    <a:pt x="89" y="173"/>
                    <a:pt x="89" y="173"/>
                  </a:cubicBezTo>
                  <a:lnTo>
                    <a:pt x="89" y="184"/>
                  </a:lnTo>
                  <a:close/>
                  <a:moveTo>
                    <a:pt x="122" y="184"/>
                  </a:moveTo>
                  <a:cubicBezTo>
                    <a:pt x="107" y="184"/>
                    <a:pt x="107" y="184"/>
                    <a:pt x="107" y="184"/>
                  </a:cubicBezTo>
                  <a:cubicBezTo>
                    <a:pt x="107" y="173"/>
                    <a:pt x="107" y="173"/>
                    <a:pt x="107" y="173"/>
                  </a:cubicBezTo>
                  <a:cubicBezTo>
                    <a:pt x="122" y="173"/>
                    <a:pt x="122" y="173"/>
                    <a:pt x="122" y="173"/>
                  </a:cubicBezTo>
                  <a:lnTo>
                    <a:pt x="122" y="184"/>
                  </a:lnTo>
                  <a:close/>
                  <a:moveTo>
                    <a:pt x="154" y="184"/>
                  </a:moveTo>
                  <a:cubicBezTo>
                    <a:pt x="139" y="184"/>
                    <a:pt x="139" y="184"/>
                    <a:pt x="139" y="184"/>
                  </a:cubicBezTo>
                  <a:cubicBezTo>
                    <a:pt x="139" y="173"/>
                    <a:pt x="139" y="173"/>
                    <a:pt x="139" y="173"/>
                  </a:cubicBezTo>
                  <a:cubicBezTo>
                    <a:pt x="154" y="173"/>
                    <a:pt x="154" y="173"/>
                    <a:pt x="154" y="173"/>
                  </a:cubicBezTo>
                  <a:lnTo>
                    <a:pt x="154" y="184"/>
                  </a:lnTo>
                  <a:close/>
                  <a:moveTo>
                    <a:pt x="185" y="184"/>
                  </a:moveTo>
                  <a:cubicBezTo>
                    <a:pt x="170" y="184"/>
                    <a:pt x="170" y="184"/>
                    <a:pt x="170" y="184"/>
                  </a:cubicBezTo>
                  <a:cubicBezTo>
                    <a:pt x="170" y="173"/>
                    <a:pt x="170" y="173"/>
                    <a:pt x="170" y="173"/>
                  </a:cubicBezTo>
                  <a:cubicBezTo>
                    <a:pt x="185" y="173"/>
                    <a:pt x="185" y="173"/>
                    <a:pt x="185" y="173"/>
                  </a:cubicBezTo>
                  <a:lnTo>
                    <a:pt x="185" y="184"/>
                  </a:lnTo>
                  <a:close/>
                  <a:moveTo>
                    <a:pt x="185" y="161"/>
                  </a:moveTo>
                  <a:cubicBezTo>
                    <a:pt x="147" y="161"/>
                    <a:pt x="147" y="161"/>
                    <a:pt x="147" y="161"/>
                  </a:cubicBezTo>
                  <a:cubicBezTo>
                    <a:pt x="106" y="161"/>
                    <a:pt x="106" y="161"/>
                    <a:pt x="106" y="161"/>
                  </a:cubicBezTo>
                  <a:cubicBezTo>
                    <a:pt x="11" y="161"/>
                    <a:pt x="11" y="161"/>
                    <a:pt x="11" y="161"/>
                  </a:cubicBezTo>
                  <a:cubicBezTo>
                    <a:pt x="11" y="36"/>
                    <a:pt x="11" y="36"/>
                    <a:pt x="11" y="36"/>
                  </a:cubicBezTo>
                  <a:cubicBezTo>
                    <a:pt x="106" y="36"/>
                    <a:pt x="106" y="36"/>
                    <a:pt x="106" y="36"/>
                  </a:cubicBezTo>
                  <a:cubicBezTo>
                    <a:pt x="147" y="36"/>
                    <a:pt x="147" y="36"/>
                    <a:pt x="147" y="36"/>
                  </a:cubicBezTo>
                  <a:cubicBezTo>
                    <a:pt x="185" y="36"/>
                    <a:pt x="185" y="36"/>
                    <a:pt x="185" y="36"/>
                  </a:cubicBezTo>
                  <a:lnTo>
                    <a:pt x="185" y="161"/>
                  </a:lnTo>
                  <a:close/>
                </a:path>
              </a:pathLst>
            </a:custGeom>
            <a:grpFill/>
            <a:ln>
              <a:solidFill>
                <a:schemeClr val="bg2">
                  <a:alpha val="59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a:p>
          </p:txBody>
        </p:sp>
        <p:sp>
          <p:nvSpPr>
            <p:cNvPr id="49" name="Freeform 132">
              <a:extLst>
                <a:ext uri="{FF2B5EF4-FFF2-40B4-BE49-F238E27FC236}">
                  <a16:creationId xmlns:a16="http://schemas.microsoft.com/office/drawing/2014/main" id="{0052D209-1D3D-414B-AA12-FFEE61BE5206}"/>
                </a:ext>
              </a:extLst>
            </p:cNvPr>
            <p:cNvSpPr>
              <a:spLocks/>
            </p:cNvSpPr>
            <p:nvPr/>
          </p:nvSpPr>
          <p:spPr bwMode="auto">
            <a:xfrm>
              <a:off x="20412075" y="511175"/>
              <a:ext cx="217487" cy="327025"/>
            </a:xfrm>
            <a:custGeom>
              <a:avLst/>
              <a:gdLst>
                <a:gd name="T0" fmla="*/ 56 w 58"/>
                <a:gd name="T1" fmla="*/ 39 h 87"/>
                <a:gd name="T2" fmla="*/ 8 w 58"/>
                <a:gd name="T3" fmla="*/ 1 h 87"/>
                <a:gd name="T4" fmla="*/ 5 w 58"/>
                <a:gd name="T5" fmla="*/ 0 h 87"/>
                <a:gd name="T6" fmla="*/ 0 w 58"/>
                <a:gd name="T7" fmla="*/ 3 h 87"/>
                <a:gd name="T8" fmla="*/ 0 w 58"/>
                <a:gd name="T9" fmla="*/ 6 h 87"/>
                <a:gd name="T10" fmla="*/ 0 w 58"/>
                <a:gd name="T11" fmla="*/ 83 h 87"/>
                <a:gd name="T12" fmla="*/ 1 w 58"/>
                <a:gd name="T13" fmla="*/ 85 h 87"/>
                <a:gd name="T14" fmla="*/ 5 w 58"/>
                <a:gd name="T15" fmla="*/ 87 h 87"/>
                <a:gd name="T16" fmla="*/ 9 w 58"/>
                <a:gd name="T17" fmla="*/ 85 h 87"/>
                <a:gd name="T18" fmla="*/ 56 w 58"/>
                <a:gd name="T19" fmla="*/ 48 h 87"/>
                <a:gd name="T20" fmla="*/ 58 w 58"/>
                <a:gd name="T21" fmla="*/ 44 h 87"/>
                <a:gd name="T22" fmla="*/ 56 w 58"/>
                <a:gd name="T23" fmla="*/ 39 h 87"/>
                <a:gd name="T24" fmla="*/ 56 w 58"/>
                <a:gd name="T25"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7">
                  <a:moveTo>
                    <a:pt x="56" y="39"/>
                  </a:moveTo>
                  <a:cubicBezTo>
                    <a:pt x="8" y="1"/>
                    <a:pt x="8" y="1"/>
                    <a:pt x="8" y="1"/>
                  </a:cubicBezTo>
                  <a:cubicBezTo>
                    <a:pt x="7" y="0"/>
                    <a:pt x="6" y="0"/>
                    <a:pt x="5" y="0"/>
                  </a:cubicBezTo>
                  <a:cubicBezTo>
                    <a:pt x="3" y="0"/>
                    <a:pt x="1" y="1"/>
                    <a:pt x="0" y="3"/>
                  </a:cubicBezTo>
                  <a:cubicBezTo>
                    <a:pt x="0" y="4"/>
                    <a:pt x="0" y="6"/>
                    <a:pt x="0" y="6"/>
                  </a:cubicBezTo>
                  <a:cubicBezTo>
                    <a:pt x="0" y="83"/>
                    <a:pt x="0" y="83"/>
                    <a:pt x="0" y="83"/>
                  </a:cubicBezTo>
                  <a:cubicBezTo>
                    <a:pt x="0" y="84"/>
                    <a:pt x="0" y="84"/>
                    <a:pt x="1" y="85"/>
                  </a:cubicBezTo>
                  <a:cubicBezTo>
                    <a:pt x="1" y="86"/>
                    <a:pt x="3" y="87"/>
                    <a:pt x="5" y="87"/>
                  </a:cubicBezTo>
                  <a:cubicBezTo>
                    <a:pt x="6" y="87"/>
                    <a:pt x="8" y="86"/>
                    <a:pt x="9" y="85"/>
                  </a:cubicBezTo>
                  <a:cubicBezTo>
                    <a:pt x="9" y="85"/>
                    <a:pt x="38" y="62"/>
                    <a:pt x="56" y="48"/>
                  </a:cubicBezTo>
                  <a:cubicBezTo>
                    <a:pt x="57" y="47"/>
                    <a:pt x="58" y="46"/>
                    <a:pt x="58" y="44"/>
                  </a:cubicBezTo>
                  <a:cubicBezTo>
                    <a:pt x="58" y="42"/>
                    <a:pt x="58" y="41"/>
                    <a:pt x="56" y="39"/>
                  </a:cubicBezTo>
                  <a:cubicBezTo>
                    <a:pt x="56" y="39"/>
                    <a:pt x="56" y="39"/>
                    <a:pt x="56" y="39"/>
                  </a:cubicBezTo>
                  <a:close/>
                </a:path>
              </a:pathLst>
            </a:custGeom>
            <a:grpFill/>
            <a:ln>
              <a:solidFill>
                <a:schemeClr val="bg2">
                  <a:alpha val="59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a:p>
          </p:txBody>
        </p:sp>
      </p:grpSp>
      <p:sp>
        <p:nvSpPr>
          <p:cNvPr id="3" name="TextBox 2">
            <a:extLst>
              <a:ext uri="{FF2B5EF4-FFF2-40B4-BE49-F238E27FC236}">
                <a16:creationId xmlns:a16="http://schemas.microsoft.com/office/drawing/2014/main" id="{93992B27-F831-4C02-A44A-1F0EDAAD98C0}"/>
              </a:ext>
            </a:extLst>
          </p:cNvPr>
          <p:cNvSpPr txBox="1"/>
          <p:nvPr/>
        </p:nvSpPr>
        <p:spPr>
          <a:xfrm>
            <a:off x="2154609" y="854109"/>
            <a:ext cx="8033120" cy="553677"/>
          </a:xfrm>
          <a:prstGeom prst="rect">
            <a:avLst/>
          </a:prstGeom>
          <a:noFill/>
        </p:spPr>
        <p:txBody>
          <a:bodyPr wrap="square" rtlCol="0">
            <a:spAutoFit/>
          </a:bodyPr>
          <a:lstStyle/>
          <a:p>
            <a:endParaRPr lang="en-US"/>
          </a:p>
        </p:txBody>
      </p:sp>
      <p:sp>
        <p:nvSpPr>
          <p:cNvPr id="44" name="TextBox 43">
            <a:extLst>
              <a:ext uri="{FF2B5EF4-FFF2-40B4-BE49-F238E27FC236}">
                <a16:creationId xmlns:a16="http://schemas.microsoft.com/office/drawing/2014/main" id="{47F7674C-58B6-4961-A4C2-881F223AFE02}"/>
              </a:ext>
            </a:extLst>
          </p:cNvPr>
          <p:cNvSpPr txBox="1"/>
          <p:nvPr/>
        </p:nvSpPr>
        <p:spPr>
          <a:xfrm>
            <a:off x="2124884" y="1387958"/>
            <a:ext cx="8033120" cy="348942"/>
          </a:xfrm>
          <a:prstGeom prst="rect">
            <a:avLst/>
          </a:prstGeom>
          <a:noFill/>
        </p:spPr>
        <p:txBody>
          <a:bodyPr wrap="square" rtlCol="0">
            <a:spAutoFit/>
          </a:bodyPr>
          <a:lstStyle/>
          <a:p>
            <a:pPr marL="11" lvl="1">
              <a:lnSpc>
                <a:spcPct val="110000"/>
              </a:lnSpc>
              <a:spcBef>
                <a:spcPts val="1000"/>
              </a:spcBef>
            </a:pPr>
            <a:r>
              <a:rPr lang="en-US" sz="1600" b="1">
                <a:latin typeface="Source Sans Pro" panose="020B0503030403020204" pitchFamily="34" charset="0"/>
              </a:rPr>
              <a:t>Each ECHO session will be recorded and </a:t>
            </a:r>
            <a:r>
              <a:rPr lang="en-US" sz="1600" b="1" i="1">
                <a:latin typeface="Source Sans Pro" panose="020B0503030403020204" pitchFamily="34" charset="0"/>
              </a:rPr>
              <a:t>will</a:t>
            </a:r>
            <a:r>
              <a:rPr lang="en-US" sz="1600" b="1">
                <a:latin typeface="Source Sans Pro" panose="020B0503030403020204" pitchFamily="34" charset="0"/>
              </a:rPr>
              <a:t> be posted to a publicly-facing website</a:t>
            </a:r>
          </a:p>
        </p:txBody>
      </p:sp>
      <p:sp>
        <p:nvSpPr>
          <p:cNvPr id="50" name="TextBox 49">
            <a:extLst>
              <a:ext uri="{FF2B5EF4-FFF2-40B4-BE49-F238E27FC236}">
                <a16:creationId xmlns:a16="http://schemas.microsoft.com/office/drawing/2014/main" id="{AFAC88E2-B823-49E8-B739-529BB68EED4C}"/>
              </a:ext>
            </a:extLst>
          </p:cNvPr>
          <p:cNvSpPr txBox="1"/>
          <p:nvPr/>
        </p:nvSpPr>
        <p:spPr>
          <a:xfrm>
            <a:off x="2154609" y="1947604"/>
            <a:ext cx="8511460" cy="890628"/>
          </a:xfrm>
          <a:prstGeom prst="rect">
            <a:avLst/>
          </a:prstGeom>
          <a:noFill/>
        </p:spPr>
        <p:txBody>
          <a:bodyPr wrap="square" rtlCol="0">
            <a:spAutoFit/>
          </a:bodyPr>
          <a:lstStyle/>
          <a:p>
            <a:pPr marL="11" lvl="1">
              <a:lnSpc>
                <a:spcPct val="110000"/>
              </a:lnSpc>
              <a:spcBef>
                <a:spcPts val="1000"/>
              </a:spcBef>
            </a:pPr>
            <a:r>
              <a:rPr lang="en-US" sz="1600" b="1">
                <a:latin typeface="Source Sans Pro" panose="020B0503030403020204" pitchFamily="34" charset="0"/>
              </a:rPr>
              <a:t>You will be muted with your video turned off when you join the call.                                                                  Use the buttons in the </a:t>
            </a:r>
            <a:r>
              <a:rPr lang="en-US" sz="1600" b="1" i="1">
                <a:latin typeface="Source Sans Pro" panose="020B0503030403020204" pitchFamily="34" charset="0"/>
              </a:rPr>
              <a:t>black</a:t>
            </a:r>
            <a:r>
              <a:rPr lang="en-US" sz="1600" b="1">
                <a:latin typeface="Source Sans Pro" panose="020B0503030403020204" pitchFamily="34" charset="0"/>
              </a:rPr>
              <a:t> menu bar to unmute your line and to turn on your video.                                                                                   </a:t>
            </a:r>
            <a:r>
              <a:rPr lang="en-US" sz="1600" b="1">
                <a:solidFill>
                  <a:srgbClr val="C00000"/>
                </a:solidFill>
                <a:latin typeface="Source Sans Pro" panose="020B0503030403020204" pitchFamily="34" charset="0"/>
              </a:rPr>
              <a:t>If you do not wish to have your image recorded, please turn </a:t>
            </a:r>
            <a:r>
              <a:rPr lang="en-US" sz="1600" b="1" u="sng">
                <a:solidFill>
                  <a:srgbClr val="C00000"/>
                </a:solidFill>
                <a:latin typeface="Source Sans Pro" panose="020B0503030403020204" pitchFamily="34" charset="0"/>
              </a:rPr>
              <a:t>OFF</a:t>
            </a:r>
            <a:r>
              <a:rPr lang="en-US" sz="1600" b="1">
                <a:solidFill>
                  <a:srgbClr val="C00000"/>
                </a:solidFill>
                <a:latin typeface="Source Sans Pro" panose="020B0503030403020204" pitchFamily="34" charset="0"/>
              </a:rPr>
              <a:t> the video option. </a:t>
            </a:r>
          </a:p>
        </p:txBody>
      </p:sp>
      <p:sp>
        <p:nvSpPr>
          <p:cNvPr id="51" name="TextBox 50">
            <a:extLst>
              <a:ext uri="{FF2B5EF4-FFF2-40B4-BE49-F238E27FC236}">
                <a16:creationId xmlns:a16="http://schemas.microsoft.com/office/drawing/2014/main" id="{AC4F9784-E5B9-4432-B0A5-987F178A49A0}"/>
              </a:ext>
            </a:extLst>
          </p:cNvPr>
          <p:cNvSpPr txBox="1"/>
          <p:nvPr/>
        </p:nvSpPr>
        <p:spPr>
          <a:xfrm>
            <a:off x="2154609" y="3028050"/>
            <a:ext cx="8033120" cy="348942"/>
          </a:xfrm>
          <a:prstGeom prst="rect">
            <a:avLst/>
          </a:prstGeom>
          <a:noFill/>
        </p:spPr>
        <p:txBody>
          <a:bodyPr wrap="square" rtlCol="0">
            <a:spAutoFit/>
          </a:bodyPr>
          <a:lstStyle/>
          <a:p>
            <a:pPr marL="11" lvl="1">
              <a:lnSpc>
                <a:spcPct val="110000"/>
              </a:lnSpc>
              <a:spcBef>
                <a:spcPts val="1000"/>
              </a:spcBef>
            </a:pPr>
            <a:r>
              <a:rPr lang="en-US" sz="1600" b="1">
                <a:latin typeface="Source Sans Pro" panose="020B0503030403020204" pitchFamily="34" charset="0"/>
              </a:rPr>
              <a:t>Today’s materials will be made available on our ACS ECHO website </a:t>
            </a:r>
          </a:p>
        </p:txBody>
      </p:sp>
      <p:sp>
        <p:nvSpPr>
          <p:cNvPr id="52" name="TextBox 51">
            <a:extLst>
              <a:ext uri="{FF2B5EF4-FFF2-40B4-BE49-F238E27FC236}">
                <a16:creationId xmlns:a16="http://schemas.microsoft.com/office/drawing/2014/main" id="{77DED99C-F83C-4C7D-AF06-BADFEEDA0B67}"/>
              </a:ext>
            </a:extLst>
          </p:cNvPr>
          <p:cNvSpPr txBox="1"/>
          <p:nvPr/>
        </p:nvSpPr>
        <p:spPr>
          <a:xfrm>
            <a:off x="2154609" y="3679818"/>
            <a:ext cx="8033120" cy="348942"/>
          </a:xfrm>
          <a:prstGeom prst="rect">
            <a:avLst/>
          </a:prstGeom>
          <a:noFill/>
        </p:spPr>
        <p:txBody>
          <a:bodyPr wrap="square" rtlCol="0">
            <a:spAutoFit/>
          </a:bodyPr>
          <a:lstStyle/>
          <a:p>
            <a:pPr marL="11" lvl="1">
              <a:lnSpc>
                <a:spcPct val="110000"/>
              </a:lnSpc>
              <a:spcBef>
                <a:spcPts val="1000"/>
              </a:spcBef>
            </a:pPr>
            <a:r>
              <a:rPr lang="en-US" sz="1600" b="1">
                <a:latin typeface="Source Sans Pro" panose="020B0503030403020204" pitchFamily="34" charset="0"/>
              </a:rPr>
              <a:t>Please type your name and organization in the chat box</a:t>
            </a:r>
          </a:p>
        </p:txBody>
      </p:sp>
      <p:sp>
        <p:nvSpPr>
          <p:cNvPr id="53" name="TextBox 52">
            <a:extLst>
              <a:ext uri="{FF2B5EF4-FFF2-40B4-BE49-F238E27FC236}">
                <a16:creationId xmlns:a16="http://schemas.microsoft.com/office/drawing/2014/main" id="{336BD7AB-0EBD-414F-9B7A-BC1DB0A70C13}"/>
              </a:ext>
            </a:extLst>
          </p:cNvPr>
          <p:cNvSpPr txBox="1"/>
          <p:nvPr/>
        </p:nvSpPr>
        <p:spPr>
          <a:xfrm>
            <a:off x="2124884" y="4314097"/>
            <a:ext cx="8033120" cy="619785"/>
          </a:xfrm>
          <a:prstGeom prst="rect">
            <a:avLst/>
          </a:prstGeom>
          <a:noFill/>
        </p:spPr>
        <p:txBody>
          <a:bodyPr wrap="square" rtlCol="0">
            <a:spAutoFit/>
          </a:bodyPr>
          <a:lstStyle/>
          <a:p>
            <a:pPr marL="11" lvl="1">
              <a:lnSpc>
                <a:spcPct val="110000"/>
              </a:lnSpc>
              <a:spcBef>
                <a:spcPts val="1000"/>
              </a:spcBef>
            </a:pPr>
            <a:r>
              <a:rPr lang="en-US" sz="1600" b="1">
                <a:latin typeface="Source Sans Pro" panose="020B0503030403020204" pitchFamily="34" charset="0"/>
              </a:rPr>
              <a:t>This ECHO session takes place on the Zoom platform.                                                                                           To review Zoom’s privacy policy, please visit zoom.us/privacy</a:t>
            </a:r>
          </a:p>
        </p:txBody>
      </p:sp>
      <p:sp>
        <p:nvSpPr>
          <p:cNvPr id="54" name="TextBox 53">
            <a:extLst>
              <a:ext uri="{FF2B5EF4-FFF2-40B4-BE49-F238E27FC236}">
                <a16:creationId xmlns:a16="http://schemas.microsoft.com/office/drawing/2014/main" id="{FCFCB339-1AA2-41BF-887A-A769B5A405B3}"/>
              </a:ext>
            </a:extLst>
          </p:cNvPr>
          <p:cNvSpPr txBox="1"/>
          <p:nvPr/>
        </p:nvSpPr>
        <p:spPr>
          <a:xfrm>
            <a:off x="2124884" y="5839340"/>
            <a:ext cx="8033120" cy="348942"/>
          </a:xfrm>
          <a:prstGeom prst="rect">
            <a:avLst/>
          </a:prstGeom>
          <a:noFill/>
        </p:spPr>
        <p:txBody>
          <a:bodyPr wrap="square" rtlCol="0">
            <a:spAutoFit/>
          </a:bodyPr>
          <a:lstStyle/>
          <a:p>
            <a:pPr marL="11" lvl="1">
              <a:lnSpc>
                <a:spcPct val="110000"/>
              </a:lnSpc>
              <a:spcBef>
                <a:spcPts val="1000"/>
              </a:spcBef>
            </a:pPr>
            <a:r>
              <a:rPr lang="en-US" sz="1600" b="1">
                <a:latin typeface="Source Sans Pro" panose="020B0503030403020204" pitchFamily="34" charset="0"/>
              </a:rPr>
              <a:t>Questions about Zoom? Type them in the chat box</a:t>
            </a:r>
          </a:p>
        </p:txBody>
      </p:sp>
      <p:sp>
        <p:nvSpPr>
          <p:cNvPr id="55" name="TextBox 54">
            <a:extLst>
              <a:ext uri="{FF2B5EF4-FFF2-40B4-BE49-F238E27FC236}">
                <a16:creationId xmlns:a16="http://schemas.microsoft.com/office/drawing/2014/main" id="{F3712C7E-DBD4-4515-9793-DD238DB33243}"/>
              </a:ext>
            </a:extLst>
          </p:cNvPr>
          <p:cNvSpPr txBox="1"/>
          <p:nvPr/>
        </p:nvSpPr>
        <p:spPr>
          <a:xfrm>
            <a:off x="2154609" y="5206634"/>
            <a:ext cx="8033120" cy="349455"/>
          </a:xfrm>
          <a:prstGeom prst="rect">
            <a:avLst/>
          </a:prstGeom>
          <a:noFill/>
        </p:spPr>
        <p:txBody>
          <a:bodyPr wrap="square" rtlCol="0">
            <a:spAutoFit/>
          </a:bodyPr>
          <a:lstStyle/>
          <a:p>
            <a:pPr marL="11" lvl="1">
              <a:lnSpc>
                <a:spcPct val="110000"/>
              </a:lnSpc>
              <a:spcBef>
                <a:spcPts val="1000"/>
              </a:spcBef>
            </a:pPr>
            <a:r>
              <a:rPr lang="en-US" sz="1600" b="1">
                <a:latin typeface="Source Sans Pro" panose="020B0503030403020204" pitchFamily="34" charset="0"/>
              </a:rPr>
              <a:t>Remember: Do NOT share any personal information about any patient</a:t>
            </a:r>
          </a:p>
        </p:txBody>
      </p:sp>
      <p:pic>
        <p:nvPicPr>
          <p:cNvPr id="56" name="Picture 55">
            <a:extLst>
              <a:ext uri="{FF2B5EF4-FFF2-40B4-BE49-F238E27FC236}">
                <a16:creationId xmlns:a16="http://schemas.microsoft.com/office/drawing/2014/main" id="{716D8155-2C62-4E00-9D1C-26CBF413DB9B}"/>
              </a:ext>
            </a:extLst>
          </p:cNvPr>
          <p:cNvPicPr>
            <a:picLocks noChangeAspect="1"/>
          </p:cNvPicPr>
          <p:nvPr/>
        </p:nvPicPr>
        <p:blipFill>
          <a:blip r:embed="rId3"/>
          <a:srcRect/>
          <a:stretch/>
        </p:blipFill>
        <p:spPr>
          <a:xfrm>
            <a:off x="7975600" y="5932848"/>
            <a:ext cx="3743565" cy="787249"/>
          </a:xfrm>
          <a:prstGeom prst="rect">
            <a:avLst/>
          </a:prstGeom>
        </p:spPr>
      </p:pic>
    </p:spTree>
    <p:extLst>
      <p:ext uri="{BB962C8B-B14F-4D97-AF65-F5344CB8AC3E}">
        <p14:creationId xmlns:p14="http://schemas.microsoft.com/office/powerpoint/2010/main" val="1568914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2D3DCF66-1F12-48F7-9A8F-3226DA66BDC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solidFill>
                  <a:schemeClr val="tx1"/>
                </a:solidFill>
                <a:latin typeface="+mj-lt"/>
              </a:rPr>
              <a:t>Welcome to our Facilitator for today!</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3E1D5F9-291E-4852-818A-6124A5C419EC}"/>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lgn="ctr">
              <a:buNone/>
              <a:defRPr/>
            </a:pPr>
            <a:r>
              <a:rPr lang="en-US" sz="2200" b="1" dirty="0">
                <a:solidFill>
                  <a:schemeClr val="tx1"/>
                </a:solidFill>
                <a:latin typeface="+mn-lt"/>
              </a:rPr>
              <a:t>Steven </a:t>
            </a:r>
            <a:r>
              <a:rPr lang="en-US" sz="2200" b="1" dirty="0" err="1">
                <a:solidFill>
                  <a:schemeClr val="tx1"/>
                </a:solidFill>
                <a:latin typeface="+mn-lt"/>
              </a:rPr>
              <a:t>Allon</a:t>
            </a:r>
            <a:r>
              <a:rPr lang="en-US" sz="2200" b="1" dirty="0">
                <a:solidFill>
                  <a:schemeClr val="tx1"/>
                </a:solidFill>
                <a:latin typeface="+mn-lt"/>
              </a:rPr>
              <a:t>, MD  (he/his)</a:t>
            </a:r>
          </a:p>
          <a:p>
            <a:pPr marL="0" indent="0" algn="ctr">
              <a:buNone/>
              <a:defRPr/>
            </a:pPr>
            <a:r>
              <a:rPr lang="en-US" sz="2200" b="1" dirty="0">
                <a:solidFill>
                  <a:schemeClr val="tx1"/>
                </a:solidFill>
                <a:latin typeface="+mn-lt"/>
              </a:rPr>
              <a:t>Vanderbilt University Medical Center </a:t>
            </a:r>
            <a:endParaRPr lang="en-US" sz="2200" dirty="0">
              <a:solidFill>
                <a:schemeClr val="tx1"/>
              </a:solidFill>
              <a:latin typeface="+mn-lt"/>
            </a:endParaRPr>
          </a:p>
          <a:p>
            <a:pPr marL="0" indent="0" algn="ctr">
              <a:buNone/>
              <a:defRPr/>
            </a:pPr>
            <a:r>
              <a:rPr lang="en-US" sz="2200" b="1" dirty="0">
                <a:solidFill>
                  <a:schemeClr val="tx1"/>
                </a:solidFill>
                <a:latin typeface="+mn-lt"/>
              </a:rPr>
              <a:t>Assistant Professor of Medicine </a:t>
            </a:r>
          </a:p>
          <a:p>
            <a:pPr marL="0" indent="0" algn="ctr">
              <a:buNone/>
              <a:defRPr/>
            </a:pPr>
            <a:r>
              <a:rPr lang="en-US" sz="2200" b="1" dirty="0">
                <a:solidFill>
                  <a:schemeClr val="tx1"/>
                </a:solidFill>
                <a:latin typeface="+mn-lt"/>
              </a:rPr>
              <a:t>Division of General Internal Medicine and </a:t>
            </a:r>
          </a:p>
          <a:p>
            <a:pPr marL="0" indent="0" algn="ctr">
              <a:buNone/>
              <a:defRPr/>
            </a:pPr>
            <a:r>
              <a:rPr lang="en-US" sz="2200" b="1" dirty="0">
                <a:solidFill>
                  <a:schemeClr val="tx1"/>
                </a:solidFill>
                <a:latin typeface="+mn-lt"/>
              </a:rPr>
              <a:t>Public Health </a:t>
            </a:r>
          </a:p>
        </p:txBody>
      </p:sp>
      <p:pic>
        <p:nvPicPr>
          <p:cNvPr id="11" name="Picture Placeholder 10" descr="A person wearing glasses and a tie&#10;&#10;Description automatically generated with medium confidence">
            <a:extLst>
              <a:ext uri="{FF2B5EF4-FFF2-40B4-BE49-F238E27FC236}">
                <a16:creationId xmlns:a16="http://schemas.microsoft.com/office/drawing/2014/main" id="{CB600D64-6FED-498F-BC0C-4004DF44662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726" r="-1" b="2672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54017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C99B33-0666-4EC1-B4F2-A6D67303617D}"/>
              </a:ext>
            </a:extLst>
          </p:cNvPr>
          <p:cNvSpPr>
            <a:spLocks noGrp="1"/>
          </p:cNvSpPr>
          <p:nvPr>
            <p:ph type="title"/>
          </p:nvPr>
        </p:nvSpPr>
        <p:spPr/>
        <p:txBody>
          <a:bodyPr/>
          <a:lstStyle/>
          <a:p>
            <a:r>
              <a:rPr lang="en-US"/>
              <a:t>WELCOME TO OUR SPOKE SITES!</a:t>
            </a:r>
          </a:p>
        </p:txBody>
      </p:sp>
      <p:sp>
        <p:nvSpPr>
          <p:cNvPr id="5" name="Content Placeholder 4">
            <a:extLst>
              <a:ext uri="{FF2B5EF4-FFF2-40B4-BE49-F238E27FC236}">
                <a16:creationId xmlns:a16="http://schemas.microsoft.com/office/drawing/2014/main" id="{43C34507-54B7-4BCA-A852-02F5E57A429C}"/>
              </a:ext>
            </a:extLst>
          </p:cNvPr>
          <p:cNvSpPr>
            <a:spLocks noGrp="1"/>
          </p:cNvSpPr>
          <p:nvPr>
            <p:ph idx="1"/>
          </p:nvPr>
        </p:nvSpPr>
        <p:spPr>
          <a:xfrm>
            <a:off x="594360" y="1615859"/>
            <a:ext cx="10759440" cy="4561106"/>
          </a:xfrm>
        </p:spPr>
        <p:txBody>
          <a:bodyPr>
            <a:normAutofit lnSpcReduction="10000"/>
          </a:bodyPr>
          <a:lstStyle/>
          <a:p>
            <a:r>
              <a:rPr lang="en-US"/>
              <a:t>Domino’s Farm Family Medicine – Michigan </a:t>
            </a:r>
          </a:p>
          <a:p>
            <a:endParaRPr lang="en-US"/>
          </a:p>
          <a:p>
            <a:r>
              <a:rPr lang="en-US"/>
              <a:t>Indiana University Health</a:t>
            </a:r>
          </a:p>
          <a:p>
            <a:endParaRPr lang="en-US"/>
          </a:p>
          <a:p>
            <a:r>
              <a:rPr lang="en-US"/>
              <a:t>Memorial Hospital &amp; Health Center- Indiana </a:t>
            </a:r>
          </a:p>
          <a:p>
            <a:endParaRPr lang="en-US"/>
          </a:p>
          <a:p>
            <a:r>
              <a:rPr lang="en-US"/>
              <a:t>University of Louisville Family Medicine </a:t>
            </a:r>
          </a:p>
          <a:p>
            <a:endParaRPr lang="en-US"/>
          </a:p>
          <a:p>
            <a:r>
              <a:rPr lang="en-US"/>
              <a:t>Internal Medicine Faculty, Residents and Staff at Vanderbilt Primary Care </a:t>
            </a:r>
          </a:p>
          <a:p>
            <a:endParaRPr lang="en-US"/>
          </a:p>
        </p:txBody>
      </p:sp>
      <p:pic>
        <p:nvPicPr>
          <p:cNvPr id="2" name="Picture 1">
            <a:extLst>
              <a:ext uri="{FF2B5EF4-FFF2-40B4-BE49-F238E27FC236}">
                <a16:creationId xmlns:a16="http://schemas.microsoft.com/office/drawing/2014/main" id="{AF27AB99-A2E2-991E-BEB8-756CE21D71B8}"/>
              </a:ext>
            </a:extLst>
          </p:cNvPr>
          <p:cNvPicPr>
            <a:picLocks noChangeAspect="1"/>
          </p:cNvPicPr>
          <p:nvPr/>
        </p:nvPicPr>
        <p:blipFill>
          <a:blip r:embed="rId3"/>
          <a:stretch>
            <a:fillRect/>
          </a:stretch>
        </p:blipFill>
        <p:spPr>
          <a:xfrm>
            <a:off x="7489402" y="1354737"/>
            <a:ext cx="498308" cy="522243"/>
          </a:xfrm>
          <a:prstGeom prst="rect">
            <a:avLst/>
          </a:prstGeom>
        </p:spPr>
      </p:pic>
      <p:pic>
        <p:nvPicPr>
          <p:cNvPr id="3" name="Picture 2">
            <a:extLst>
              <a:ext uri="{FF2B5EF4-FFF2-40B4-BE49-F238E27FC236}">
                <a16:creationId xmlns:a16="http://schemas.microsoft.com/office/drawing/2014/main" id="{092DD1DB-B0DF-DD62-199F-45BB67938C8E}"/>
              </a:ext>
            </a:extLst>
          </p:cNvPr>
          <p:cNvPicPr>
            <a:picLocks noChangeAspect="1"/>
          </p:cNvPicPr>
          <p:nvPr/>
        </p:nvPicPr>
        <p:blipFill>
          <a:blip r:embed="rId4"/>
          <a:stretch>
            <a:fillRect/>
          </a:stretch>
        </p:blipFill>
        <p:spPr>
          <a:xfrm>
            <a:off x="5029642" y="2349901"/>
            <a:ext cx="498308" cy="498308"/>
          </a:xfrm>
          <a:prstGeom prst="rect">
            <a:avLst/>
          </a:prstGeom>
        </p:spPr>
      </p:pic>
      <p:pic>
        <p:nvPicPr>
          <p:cNvPr id="7" name="Picture 6">
            <a:extLst>
              <a:ext uri="{FF2B5EF4-FFF2-40B4-BE49-F238E27FC236}">
                <a16:creationId xmlns:a16="http://schemas.microsoft.com/office/drawing/2014/main" id="{C95F4532-D76D-5A12-174D-771021F41820}"/>
              </a:ext>
            </a:extLst>
          </p:cNvPr>
          <p:cNvPicPr>
            <a:picLocks noChangeAspect="1"/>
          </p:cNvPicPr>
          <p:nvPr/>
        </p:nvPicPr>
        <p:blipFill>
          <a:blip r:embed="rId5"/>
          <a:stretch>
            <a:fillRect/>
          </a:stretch>
        </p:blipFill>
        <p:spPr>
          <a:xfrm>
            <a:off x="7626701" y="3429000"/>
            <a:ext cx="498308" cy="498308"/>
          </a:xfrm>
          <a:prstGeom prst="rect">
            <a:avLst/>
          </a:prstGeom>
        </p:spPr>
      </p:pic>
      <p:pic>
        <p:nvPicPr>
          <p:cNvPr id="8" name="Picture 7">
            <a:extLst>
              <a:ext uri="{FF2B5EF4-FFF2-40B4-BE49-F238E27FC236}">
                <a16:creationId xmlns:a16="http://schemas.microsoft.com/office/drawing/2014/main" id="{2AF17F7D-531C-1D24-5AA6-7783D58B7A8E}"/>
              </a:ext>
            </a:extLst>
          </p:cNvPr>
          <p:cNvPicPr>
            <a:picLocks noChangeAspect="1"/>
          </p:cNvPicPr>
          <p:nvPr/>
        </p:nvPicPr>
        <p:blipFill>
          <a:blip r:embed="rId6"/>
          <a:stretch>
            <a:fillRect/>
          </a:stretch>
        </p:blipFill>
        <p:spPr>
          <a:xfrm>
            <a:off x="6980065" y="4276282"/>
            <a:ext cx="509337" cy="509337"/>
          </a:xfrm>
          <a:prstGeom prst="rect">
            <a:avLst/>
          </a:prstGeom>
        </p:spPr>
      </p:pic>
      <p:pic>
        <p:nvPicPr>
          <p:cNvPr id="10" name="Picture 9">
            <a:extLst>
              <a:ext uri="{FF2B5EF4-FFF2-40B4-BE49-F238E27FC236}">
                <a16:creationId xmlns:a16="http://schemas.microsoft.com/office/drawing/2014/main" id="{BC641FC7-7F28-D7A3-137D-574D27E894DE}"/>
              </a:ext>
            </a:extLst>
          </p:cNvPr>
          <p:cNvPicPr>
            <a:picLocks noChangeAspect="1"/>
          </p:cNvPicPr>
          <p:nvPr/>
        </p:nvPicPr>
        <p:blipFill>
          <a:blip r:embed="rId7"/>
          <a:stretch>
            <a:fillRect/>
          </a:stretch>
        </p:blipFill>
        <p:spPr>
          <a:xfrm>
            <a:off x="2098275" y="5739283"/>
            <a:ext cx="557463" cy="557463"/>
          </a:xfrm>
          <a:prstGeom prst="rect">
            <a:avLst/>
          </a:prstGeom>
        </p:spPr>
      </p:pic>
      <p:sp>
        <p:nvSpPr>
          <p:cNvPr id="11" name="TextBox 10">
            <a:extLst>
              <a:ext uri="{FF2B5EF4-FFF2-40B4-BE49-F238E27FC236}">
                <a16:creationId xmlns:a16="http://schemas.microsoft.com/office/drawing/2014/main" id="{90FFCACA-20D1-7473-B304-5E0070D7B29F}"/>
              </a:ext>
            </a:extLst>
          </p:cNvPr>
          <p:cNvSpPr txBox="1"/>
          <p:nvPr/>
        </p:nvSpPr>
        <p:spPr>
          <a:xfrm>
            <a:off x="3048000" y="3246511"/>
            <a:ext cx="6096000" cy="369332"/>
          </a:xfrm>
          <a:prstGeom prst="rect">
            <a:avLst/>
          </a:prstGeom>
          <a:noFill/>
        </p:spPr>
        <p:txBody>
          <a:bodyPr wrap="square">
            <a:spAutoFit/>
          </a:bodyPr>
          <a:lstStyle/>
          <a:p>
            <a:r>
              <a:rPr lang="en-US" b="0">
                <a:effectLst/>
              </a:rPr>
              <a:t> </a:t>
            </a:r>
            <a:endParaRPr lang="en-US"/>
          </a:p>
        </p:txBody>
      </p:sp>
    </p:spTree>
    <p:extLst>
      <p:ext uri="{BB962C8B-B14F-4D97-AF65-F5344CB8AC3E}">
        <p14:creationId xmlns:p14="http://schemas.microsoft.com/office/powerpoint/2010/main" val="752514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FCC5E87-8B35-4301-92E9-B6438E6B34D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Didactic Presentation</a:t>
            </a:r>
          </a:p>
        </p:txBody>
      </p:sp>
      <p:pic>
        <p:nvPicPr>
          <p:cNvPr id="8" name="Picture Placeholder 11">
            <a:extLst>
              <a:ext uri="{FF2B5EF4-FFF2-40B4-BE49-F238E27FC236}">
                <a16:creationId xmlns:a16="http://schemas.microsoft.com/office/drawing/2014/main" id="{7ECEB3A7-3161-41F5-AAC4-46F5186B0A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501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DD824A8-9E7F-4EAA-BC71-7606642F548B}"/>
              </a:ext>
            </a:extLst>
          </p:cNvPr>
          <p:cNvSpPr txBox="1">
            <a:spLocks noGrp="1"/>
          </p:cNvSpPr>
          <p:nvPr>
            <p:ph sz="half" idx="1"/>
          </p:nvPr>
        </p:nvSpPr>
        <p:spPr>
          <a:xfrm>
            <a:off x="5297762" y="2706624"/>
            <a:ext cx="6251110" cy="3483864"/>
          </a:xfrm>
          <a:prstGeom prst="rect">
            <a:avLst/>
          </a:prstGeom>
        </p:spPr>
        <p:txBody>
          <a:bodyPr vert="horz" lIns="91440" tIns="45720" rIns="91440" bIns="45720" rtlCol="0">
            <a:normAutofit/>
          </a:bodyPr>
          <a:lstStyle/>
          <a:p>
            <a:pPr marL="0" marR="0" lvl="0" indent="0" algn="ctr" fontAlgn="auto">
              <a:lnSpc>
                <a:spcPct val="100000"/>
              </a:lnSpc>
              <a:spcBef>
                <a:spcPts val="0"/>
              </a:spcBef>
              <a:spcAft>
                <a:spcPts val="600"/>
              </a:spcAft>
              <a:buClrTx/>
              <a:buSzTx/>
              <a:buNone/>
              <a:tabLst/>
              <a:defRPr/>
            </a:pPr>
            <a:r>
              <a:rPr lang="en-US" sz="2200" b="1" dirty="0">
                <a:effectLst/>
              </a:rPr>
              <a:t>Mollie E. Aleshire, DNP, MSN, APRN, FNP-BC, PPCNP-BC, FNAP</a:t>
            </a:r>
            <a:r>
              <a:rPr lang="en-US" sz="2200" i="1" spc="25" dirty="0">
                <a:effectLst/>
              </a:rPr>
              <a:t> she/her/hers</a:t>
            </a:r>
            <a:endParaRPr lang="en-US" sz="2200" b="1" dirty="0"/>
          </a:p>
          <a:p>
            <a:pPr marL="0" marR="0" lvl="0" indent="0" algn="ctr" fontAlgn="auto">
              <a:lnSpc>
                <a:spcPct val="150000"/>
              </a:lnSpc>
              <a:spcBef>
                <a:spcPts val="0"/>
              </a:spcBef>
              <a:spcAft>
                <a:spcPts val="600"/>
              </a:spcAft>
              <a:buClrTx/>
              <a:buSzTx/>
              <a:buNone/>
              <a:tabLst/>
              <a:defRPr/>
            </a:pPr>
            <a:r>
              <a:rPr lang="en-US" sz="2200" b="1" dirty="0"/>
              <a:t>Assistant Professor</a:t>
            </a:r>
          </a:p>
          <a:p>
            <a:pPr marL="0" marR="0" lvl="0" indent="0" algn="ctr" fontAlgn="auto">
              <a:spcBef>
                <a:spcPts val="0"/>
              </a:spcBef>
              <a:spcAft>
                <a:spcPts val="600"/>
              </a:spcAft>
              <a:buClrTx/>
              <a:buSzTx/>
              <a:buNone/>
              <a:tabLst/>
              <a:defRPr/>
            </a:pPr>
            <a:r>
              <a:rPr lang="en-US" sz="2200" b="1" dirty="0"/>
              <a:t>University of Louisville </a:t>
            </a:r>
          </a:p>
          <a:p>
            <a:pPr marL="0" marR="0" lvl="0" indent="0" algn="ctr" fontAlgn="auto">
              <a:spcBef>
                <a:spcPts val="0"/>
              </a:spcBef>
              <a:spcAft>
                <a:spcPts val="600"/>
              </a:spcAft>
              <a:buClrTx/>
              <a:buSzTx/>
              <a:buNone/>
              <a:tabLst/>
              <a:defRPr/>
            </a:pPr>
            <a:r>
              <a:rPr lang="en-US" sz="2200" b="1" dirty="0"/>
              <a:t>School of Nursing</a:t>
            </a:r>
          </a:p>
          <a:p>
            <a:pPr marL="0" marR="0" lvl="0" indent="0" algn="ctr" fontAlgn="auto">
              <a:spcBef>
                <a:spcPts val="0"/>
              </a:spcBef>
              <a:spcAft>
                <a:spcPts val="600"/>
              </a:spcAft>
              <a:buClrTx/>
              <a:buSzTx/>
              <a:buNone/>
              <a:tabLst/>
              <a:defRPr/>
            </a:pPr>
            <a:endParaRPr lang="en-US" sz="2200" b="1" dirty="0"/>
          </a:p>
          <a:p>
            <a:pPr marL="0" marR="0" lvl="0" indent="0" algn="ctr" fontAlgn="auto">
              <a:spcBef>
                <a:spcPts val="0"/>
              </a:spcBef>
              <a:spcAft>
                <a:spcPts val="600"/>
              </a:spcAft>
              <a:buClrTx/>
              <a:buSzTx/>
              <a:buNone/>
              <a:tabLst/>
              <a:defRPr/>
            </a:pPr>
            <a:endParaRPr lang="en-US" sz="2200" b="1" dirty="0"/>
          </a:p>
          <a:p>
            <a:pPr marL="0" marR="0" lvl="0" fontAlgn="auto">
              <a:spcBef>
                <a:spcPts val="0"/>
              </a:spcBef>
              <a:spcAft>
                <a:spcPts val="600"/>
              </a:spcAft>
              <a:buClrTx/>
              <a:buSzTx/>
              <a:tabLst/>
              <a:defRPr/>
            </a:pPr>
            <a:endParaRPr kumimoji="0" lang="en-US" sz="2200" b="1" i="0" u="none" strike="noStrike" cap="none" spc="0" normalizeH="0" baseline="0" noProof="0" dirty="0">
              <a:ln>
                <a:noFill/>
              </a:ln>
              <a:effectLst/>
              <a:uLnTx/>
              <a:uFillTx/>
            </a:endParaRPr>
          </a:p>
          <a:p>
            <a:pPr marL="0" marR="0" lvl="0" fontAlgn="auto">
              <a:spcBef>
                <a:spcPts val="0"/>
              </a:spcBef>
              <a:spcAft>
                <a:spcPts val="600"/>
              </a:spcAft>
              <a:buClrTx/>
              <a:buSzTx/>
              <a:tabLst/>
              <a:defRPr/>
            </a:pPr>
            <a:endParaRPr kumimoji="0" lang="en-US" sz="2200" b="1" i="0" u="none" strike="noStrike" cap="none" spc="0" normalizeH="0" baseline="0" noProof="0" dirty="0">
              <a:ln>
                <a:noFill/>
              </a:ln>
              <a:effectLst/>
              <a:uLnTx/>
              <a:uFillTx/>
            </a:endParaRPr>
          </a:p>
        </p:txBody>
      </p:sp>
      <p:sp>
        <p:nvSpPr>
          <p:cNvPr id="15" name="TextBox 14">
            <a:extLst>
              <a:ext uri="{FF2B5EF4-FFF2-40B4-BE49-F238E27FC236}">
                <a16:creationId xmlns:a16="http://schemas.microsoft.com/office/drawing/2014/main" id="{7C74A2AA-E3DA-54DD-9464-78243DF8D691}"/>
              </a:ext>
            </a:extLst>
          </p:cNvPr>
          <p:cNvSpPr txBox="1"/>
          <p:nvPr/>
        </p:nvSpPr>
        <p:spPr>
          <a:xfrm>
            <a:off x="3048000" y="3246511"/>
            <a:ext cx="6096000" cy="369332"/>
          </a:xfrm>
          <a:prstGeom prst="rect">
            <a:avLst/>
          </a:prstGeom>
          <a:noFill/>
        </p:spPr>
        <p:txBody>
          <a:bodyPr wrap="square">
            <a:spAutoFit/>
          </a:bodyPr>
          <a:lstStyle/>
          <a:p>
            <a:r>
              <a:rPr lang="en-US" b="0">
                <a:effectLst/>
              </a:rPr>
              <a:t> </a:t>
            </a:r>
            <a:endParaRPr lang="en-US"/>
          </a:p>
        </p:txBody>
      </p:sp>
      <p:pic>
        <p:nvPicPr>
          <p:cNvPr id="23" name="Picture 22">
            <a:extLst>
              <a:ext uri="{FF2B5EF4-FFF2-40B4-BE49-F238E27FC236}">
                <a16:creationId xmlns:a16="http://schemas.microsoft.com/office/drawing/2014/main" id="{41F4F81E-5228-8B43-19EC-C936992ACB67}"/>
              </a:ext>
            </a:extLst>
          </p:cNvPr>
          <p:cNvPicPr>
            <a:picLocks noChangeAspect="1"/>
          </p:cNvPicPr>
          <p:nvPr/>
        </p:nvPicPr>
        <p:blipFill>
          <a:blip r:embed="rId4"/>
          <a:stretch>
            <a:fillRect/>
          </a:stretch>
        </p:blipFill>
        <p:spPr>
          <a:xfrm>
            <a:off x="7267617" y="5003763"/>
            <a:ext cx="2311399" cy="1186725"/>
          </a:xfrm>
          <a:prstGeom prst="rect">
            <a:avLst/>
          </a:prstGeom>
        </p:spPr>
      </p:pic>
    </p:spTree>
    <p:extLst>
      <p:ext uri="{BB962C8B-B14F-4D97-AF65-F5344CB8AC3E}">
        <p14:creationId xmlns:p14="http://schemas.microsoft.com/office/powerpoint/2010/main" val="92567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21000" r="-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695859"/>
            <a:ext cx="12191999" cy="2852737"/>
          </a:xfrm>
        </p:spPr>
        <p:txBody>
          <a:bodyP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B365D"/>
                </a:solidFill>
                <a:effectLst/>
                <a:uLnTx/>
                <a:uFillTx/>
                <a:latin typeface="+mn-lt"/>
                <a:ea typeface="Source Sans Pro"/>
                <a:cs typeface="Calibri"/>
              </a:rPr>
              <a:t>HPV COULD AFFECT YOU AND ME </a:t>
            </a:r>
            <a:br>
              <a:rPr kumimoji="0" lang="en-US" sz="6600" b="1" i="0" u="none" strike="noStrike" kern="1200" cap="none" spc="0" normalizeH="0" baseline="0" noProof="0">
                <a:ln>
                  <a:noFill/>
                </a:ln>
                <a:solidFill>
                  <a:srgbClr val="1B365D"/>
                </a:solidFill>
                <a:effectLst/>
                <a:uLnTx/>
                <a:uFillTx/>
                <a:latin typeface="+mn-lt"/>
                <a:ea typeface="Source Sans Pro"/>
                <a:cs typeface="Calibri"/>
              </a:rPr>
            </a:br>
            <a:r>
              <a:rPr kumimoji="0" lang="en-US" sz="6600" b="1" i="0" u="none" strike="noStrike" kern="1200" cap="none" spc="0" normalizeH="0" baseline="0" noProof="0">
                <a:ln>
                  <a:noFill/>
                </a:ln>
                <a:solidFill>
                  <a:srgbClr val="1B365D"/>
                </a:solidFill>
                <a:effectLst/>
                <a:uLnTx/>
                <a:uFillTx/>
                <a:latin typeface="+mn-lt"/>
                <a:ea typeface="Source Sans Pro"/>
                <a:cs typeface="Calibri"/>
              </a:rPr>
              <a:t>WHETHER WE’RE </a:t>
            </a:r>
            <a:br>
              <a:rPr kumimoji="0" lang="en-US" sz="6600" b="1" i="0" u="none" strike="noStrike" kern="1200" cap="none" spc="0" normalizeH="0" baseline="0" noProof="0">
                <a:ln>
                  <a:noFill/>
                </a:ln>
                <a:solidFill>
                  <a:srgbClr val="1B365D"/>
                </a:solidFill>
                <a:effectLst/>
                <a:uLnTx/>
                <a:uFillTx/>
                <a:latin typeface="+mn-lt"/>
                <a:ea typeface="Source Sans Pro"/>
                <a:cs typeface="Calibri"/>
              </a:rPr>
            </a:br>
            <a:r>
              <a:rPr kumimoji="0" lang="en-US" sz="6600" b="1" i="0" u="none" strike="noStrike" kern="1200" cap="none" spc="0" normalizeH="0" baseline="0" noProof="0">
                <a:ln>
                  <a:noFill/>
                </a:ln>
                <a:solidFill>
                  <a:srgbClr val="1B365D"/>
                </a:solidFill>
                <a:effectLst/>
                <a:uLnTx/>
                <a:uFillTx/>
                <a:latin typeface="+mn-lt"/>
                <a:ea typeface="Source Sans Pro"/>
                <a:cs typeface="Calibri"/>
              </a:rPr>
              <a:t>CIS, STRAIGHT, QUEER, OR LGBT</a:t>
            </a:r>
            <a:endParaRPr lang="en-US" sz="4000" b="1">
              <a:latin typeface="Arial" panose="020B0604020202020204" pitchFamily="34" charset="0"/>
              <a:cs typeface="Arial" panose="020B0604020202020204" pitchFamily="34" charset="0"/>
            </a:endParaRPr>
          </a:p>
        </p:txBody>
      </p:sp>
      <p:sp>
        <p:nvSpPr>
          <p:cNvPr id="5" name="Text Placeholder 11"/>
          <p:cNvSpPr txBox="1">
            <a:spLocks/>
          </p:cNvSpPr>
          <p:nvPr/>
        </p:nvSpPr>
        <p:spPr>
          <a:xfrm>
            <a:off x="2017788" y="4909930"/>
            <a:ext cx="8016800" cy="194807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tint val="7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200" b="1"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6660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15">
      <a:dk1>
        <a:sysClr val="windowText" lastClr="000000"/>
      </a:dk1>
      <a:lt1>
        <a:sysClr val="window" lastClr="FFFFFF"/>
      </a:lt1>
      <a:dk2>
        <a:srgbClr val="F36E36"/>
      </a:dk2>
      <a:lt2>
        <a:srgbClr val="E7E6E6"/>
      </a:lt2>
      <a:accent1>
        <a:srgbClr val="A31312"/>
      </a:accent1>
      <a:accent2>
        <a:srgbClr val="E7E6E6"/>
      </a:accent2>
      <a:accent3>
        <a:srgbClr val="FDB913"/>
      </a:accent3>
      <a:accent4>
        <a:srgbClr val="1E753B"/>
      </a:accent4>
      <a:accent5>
        <a:srgbClr val="067CA2"/>
      </a:accent5>
      <a:accent6>
        <a:srgbClr val="493456"/>
      </a:accent6>
      <a:hlink>
        <a:srgbClr val="067CA2"/>
      </a:hlink>
      <a:folHlink>
        <a:srgbClr val="886D93"/>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GBTQ Pride Month_Win32_JC_SL_v4" id="{CA9F7597-5544-42D8-B31D-43D456F50987}" vid="{8A5AAD2C-4DBE-4C17-8C07-1F8B558A7EEA}"/>
    </a:ext>
  </a:extLst>
</a:theme>
</file>

<file path=ppt/theme/theme3.xml><?xml version="1.0" encoding="utf-8"?>
<a:theme xmlns:a="http://schemas.openxmlformats.org/drawingml/2006/main" name="White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pocket template">
  <a:themeElements>
    <a:clrScheme name="Custom 9">
      <a:dk1>
        <a:srgbClr val="595959"/>
      </a:dk1>
      <a:lt1>
        <a:srgbClr val="CCCBC9"/>
      </a:lt1>
      <a:dk2>
        <a:srgbClr val="808285"/>
      </a:dk2>
      <a:lt2>
        <a:srgbClr val="FFFFFF"/>
      </a:lt2>
      <a:accent1>
        <a:srgbClr val="1B365D"/>
      </a:accent1>
      <a:accent2>
        <a:srgbClr val="0033A0"/>
      </a:accent2>
      <a:accent3>
        <a:srgbClr val="BA0C2F"/>
      </a:accent3>
      <a:accent4>
        <a:srgbClr val="595959"/>
      </a:accent4>
      <a:accent5>
        <a:srgbClr val="CCCBC9"/>
      </a:accent5>
      <a:accent6>
        <a:srgbClr val="F3F3F3"/>
      </a:accent6>
      <a:hlink>
        <a:srgbClr val="1B365D"/>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9B9B9"/>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spcAft>
            <a:spcPts val="1200"/>
          </a:spcAft>
          <a:defRPr sz="1400" dirty="0" smtClean="0"/>
        </a:defPPr>
      </a:lstStyle>
    </a:txDef>
  </a:objectDefaults>
  <a:extraClrSchemeLst/>
  <a:extLst>
    <a:ext uri="{05A4C25C-085E-4340-85A3-A5531E510DB2}">
      <thm15:themeFamily xmlns:thm15="http://schemas.microsoft.com/office/thememl/2012/main" name="MSABC_2018_Template" id="{74CBDB74-E446-0641-853C-17E7AFB4CE33}" vid="{FCE3FF2E-0AE2-BE4F-A7FC-055E0034751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A78AFD7EFB7E4E856605628C7857F1" ma:contentTypeVersion="13" ma:contentTypeDescription="Create a new document." ma:contentTypeScope="" ma:versionID="3a3b2e28860b6c0f341c5048556a0b75">
  <xsd:schema xmlns:xsd="http://www.w3.org/2001/XMLSchema" xmlns:xs="http://www.w3.org/2001/XMLSchema" xmlns:p="http://schemas.microsoft.com/office/2006/metadata/properties" xmlns:ns2="980e5dbc-e771-4679-9914-77a2f2cbebee" xmlns:ns3="928ca9fe-a193-4bb7-8da7-cfcfefd2a4c2" targetNamespace="http://schemas.microsoft.com/office/2006/metadata/properties" ma:root="true" ma:fieldsID="ac7a771de855e903d969ea38b4591c34" ns2:_="" ns3:_="">
    <xsd:import namespace="980e5dbc-e771-4679-9914-77a2f2cbebee"/>
    <xsd:import namespace="928ca9fe-a193-4bb7-8da7-cfcfefd2a4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0e5dbc-e771-4679-9914-77a2f2cbeb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8ca9fe-a193-4bb7-8da7-cfcfefd2a4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1cb4025-094b-4bf0-98f6-edbfa2c7f9d9}" ma:internalName="TaxCatchAll" ma:showField="CatchAllData" ma:web="928ca9fe-a193-4bb7-8da7-cfcfefd2a4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28ca9fe-a193-4bb7-8da7-cfcfefd2a4c2" xsi:nil="true"/>
    <lcf76f155ced4ddcb4097134ff3c332f xmlns="980e5dbc-e771-4679-9914-77a2f2cbeb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3CC999C-EDA8-4035-882F-74654F18885D}"/>
</file>

<file path=customXml/itemProps2.xml><?xml version="1.0" encoding="utf-8"?>
<ds:datastoreItem xmlns:ds="http://schemas.openxmlformats.org/officeDocument/2006/customXml" ds:itemID="{1CD1EB6B-D846-41A2-B284-D637BFCE5E3C}"/>
</file>

<file path=customXml/itemProps3.xml><?xml version="1.0" encoding="utf-8"?>
<ds:datastoreItem xmlns:ds="http://schemas.openxmlformats.org/officeDocument/2006/customXml" ds:itemID="{1C476EC3-2457-415D-B4B9-3DE278601616}"/>
</file>

<file path=docProps/app.xml><?xml version="1.0" encoding="utf-8"?>
<Properties xmlns="http://schemas.openxmlformats.org/officeDocument/2006/extended-properties" xmlns:vt="http://schemas.openxmlformats.org/officeDocument/2006/docPropsVTypes">
  <TotalTime>248</TotalTime>
  <Words>3204</Words>
  <Application>Microsoft Office PowerPoint</Application>
  <PresentationFormat>Widescreen</PresentationFormat>
  <Paragraphs>375</Paragraphs>
  <Slides>33</Slides>
  <Notes>32</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33</vt:i4>
      </vt:variant>
    </vt:vector>
  </HeadingPairs>
  <TitlesOfParts>
    <vt:vector size="50" baseType="lpstr">
      <vt:lpstr>Arial</vt:lpstr>
      <vt:lpstr>Calibri</vt:lpstr>
      <vt:lpstr>Calibri Light</vt:lpstr>
      <vt:lpstr>Century Gothic</vt:lpstr>
      <vt:lpstr>Helvetica Neue Light</vt:lpstr>
      <vt:lpstr>Lucida Grande</vt:lpstr>
      <vt:lpstr>Open Sans</vt:lpstr>
      <vt:lpstr>Segoe UI</vt:lpstr>
      <vt:lpstr>Source Sans Pro</vt:lpstr>
      <vt:lpstr>Source Sans Pro Light</vt:lpstr>
      <vt:lpstr>Wingdings</vt:lpstr>
      <vt:lpstr>Office Theme</vt:lpstr>
      <vt:lpstr>1_Office Theme</vt:lpstr>
      <vt:lpstr>White Background</vt:lpstr>
      <vt:lpstr>2_Office Theme</vt:lpstr>
      <vt:lpstr>3_Office Theme</vt:lpstr>
      <vt:lpstr>inpocket template</vt:lpstr>
      <vt:lpstr>PowerPoint Presentation</vt:lpstr>
      <vt:lpstr>PowerPoint Presentation</vt:lpstr>
      <vt:lpstr>PowerPoint Presentation</vt:lpstr>
      <vt:lpstr>PowerPoint Presentation</vt:lpstr>
      <vt:lpstr>Session 3    Addressing Lung Cancer Biomarker Testing Through Project ECHO </vt:lpstr>
      <vt:lpstr>Welcome to our Facilitator for today!</vt:lpstr>
      <vt:lpstr>WELCOME TO OUR SPOKE SITES!</vt:lpstr>
      <vt:lpstr>Didactic Presentation</vt:lpstr>
      <vt:lpstr>HPV COULD AFFECT YOU AND ME  WHETHER WE’RE  CIS, STRAIGHT, QUEER, OR LGBT</vt:lpstr>
      <vt:lpstr>PowerPoint Presentation</vt:lpstr>
      <vt:lpstr>PowerPoint Presentation</vt:lpstr>
      <vt:lpstr>PowerPoint Presentation</vt:lpstr>
      <vt:lpstr>PowerPoint Presentation</vt:lpstr>
      <vt:lpstr>PowerPoint Presentation</vt:lpstr>
      <vt:lpstr>WHICH TERMS SHOULD I USE WITH MY PATIENTS...?</vt:lpstr>
      <vt:lpstr>PowerPoint Presentation</vt:lpstr>
      <vt:lpstr>PowerPoint Presentation</vt:lpstr>
      <vt:lpstr>PowerPoint Presentation</vt:lpstr>
      <vt:lpstr>PowerPoint Presentation</vt:lpstr>
      <vt:lpstr>PowerPoint Presentation</vt:lpstr>
      <vt:lpstr>CHALLENGING ASSUMPTIONS: HPV TRANSMISSION</vt:lpstr>
      <vt:lpstr>COMMON MISCONCEPTIONS ABOUT HPV RISK AND LGBTQ+ POPULATIONS…</vt:lpstr>
      <vt:lpstr>PowerPoint Presentation</vt:lpstr>
      <vt:lpstr>PowerPoint Presentation</vt:lpstr>
      <vt:lpstr>PowerPoint Presentation</vt:lpstr>
      <vt:lpstr>PowerPoint Presentation</vt:lpstr>
      <vt:lpstr>PowerPoint Presentation</vt:lpstr>
      <vt:lpstr>Case Presentation</vt:lpstr>
      <vt:lpstr>Session 3 Case Study     Addressing Lung Cancer Biomarker Testing Through Project ECHO </vt:lpstr>
      <vt:lpstr>PowerPoint Presentation</vt:lpstr>
      <vt:lpstr>A Few Reminders</vt:lpstr>
      <vt:lpstr>LGBTQ+ Cancer ECHO Post-session 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Holtsclaw</dc:creator>
  <cp:lastModifiedBy>Elizabeth Holtsclaw</cp:lastModifiedBy>
  <cp:revision>19</cp:revision>
  <dcterms:created xsi:type="dcterms:W3CDTF">2022-05-16T17:15:24Z</dcterms:created>
  <dcterms:modified xsi:type="dcterms:W3CDTF">2022-08-25T19:10:34Z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0x0101005EA78AFD7EFB7E4E856605628C7857F1</vt:lpwstr>
  </property>
</Properties>
</file>